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61" r:id="rId4"/>
    <p:sldId id="267" r:id="rId5"/>
    <p:sldId id="268" r:id="rId6"/>
    <p:sldId id="269" r:id="rId7"/>
    <p:sldId id="271" r:id="rId8"/>
    <p:sldId id="277" r:id="rId9"/>
    <p:sldId id="274" r:id="rId10"/>
    <p:sldId id="262" r:id="rId11"/>
    <p:sldId id="263" r:id="rId12"/>
    <p:sldId id="264" r:id="rId13"/>
    <p:sldId id="265" r:id="rId14"/>
    <p:sldId id="270" r:id="rId15"/>
    <p:sldId id="275" r:id="rId16"/>
    <p:sldId id="273" r:id="rId17"/>
    <p:sldId id="276" r:id="rId18"/>
    <p:sldId id="272" r:id="rId1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000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14"/>
  </p:normalViewPr>
  <p:slideViewPr>
    <p:cSldViewPr snapToGrid="0" snapToObjects="1">
      <p:cViewPr varScale="1">
        <p:scale>
          <a:sx n="72" d="100"/>
          <a:sy n="72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D78EBE-C5A3-DA40-8A70-B98126781B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149143-4442-B242-AEAE-0D5A264D3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047" y="2808659"/>
            <a:ext cx="6943106" cy="2387600"/>
          </a:xfrm>
        </p:spPr>
        <p:txBody>
          <a:bodyPr anchor="b"/>
          <a:lstStyle>
            <a:lvl1pPr algn="l">
              <a:defRPr sz="6000">
                <a:solidFill>
                  <a:srgbClr val="000A68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9241EA-3508-964F-ADD6-757A94A8A7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047" y="5288334"/>
            <a:ext cx="694310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0A6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53691-A8BE-1B43-BFB5-EE7F1E358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D057-9890-774F-AB1A-A25E393FB55F}" type="datetimeFigureOut">
              <a:rPr lang="x-none" smtClean="0"/>
              <a:t>18.10.2023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AC200-83CC-8147-BE30-402995DD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9FB0D-5C2A-A147-9C68-F8BD54459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49A0-E9E3-AE40-A44D-7F9DB4740F3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4198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C07E3-5D74-2046-A1B7-0488FB030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DC2E9F-B8BC-164D-9FC3-E13405B44F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EBF22-7F8B-E14B-BD11-22AC8F5D6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D057-9890-774F-AB1A-A25E393FB55F}" type="datetimeFigureOut">
              <a:rPr lang="x-none" smtClean="0"/>
              <a:t>18.10.2023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E2C2C-3A67-CA40-97D7-9ED57BA9A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6AF8D-B8A5-C741-93CE-5BFE51D1F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49A0-E9E3-AE40-A44D-7F9DB4740F3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03028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7C2694-C1C7-A341-8937-78A42C02BB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6258A4-9672-1A47-A679-BBE2702493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1D0B4-0DE6-8441-AA5A-58849E245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D057-9890-774F-AB1A-A25E393FB55F}" type="datetimeFigureOut">
              <a:rPr lang="x-none" smtClean="0"/>
              <a:t>18.10.2023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DEE06-5963-B846-8C93-B790ABA23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D1405-8073-4440-A661-C2C8FEF7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49A0-E9E3-AE40-A44D-7F9DB4740F3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3094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159A7-FF99-694E-847D-34497CA77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80A2D-FA3E-2243-AB80-3B89622CA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7A3E5-4C5D-E343-96F9-25E32C3B1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D057-9890-774F-AB1A-A25E393FB55F}" type="datetimeFigureOut">
              <a:rPr lang="x-none" smtClean="0"/>
              <a:t>18.10.2023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03196-8AA3-B542-BD52-4A2FAB3D4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B7904-1E78-144C-925F-EE790C923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49A0-E9E3-AE40-A44D-7F9DB4740F3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38494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73136-862C-6E4A-9451-5C87E95ED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E6A53-5725-2646-A7D3-EE353825F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ACE46-C7B8-5E44-86E0-A173205E4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D057-9890-774F-AB1A-A25E393FB55F}" type="datetimeFigureOut">
              <a:rPr lang="x-none" smtClean="0"/>
              <a:t>18.10.2023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81361-E193-F640-BEAE-16CDB2858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9ED6E-F199-0743-9BB9-F64EF40B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49A0-E9E3-AE40-A44D-7F9DB4740F3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780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2C8F5-BD23-7F44-98F1-E2759245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037CE-8AAE-064A-B7DA-D32992D5CE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930B5-3A1A-154A-AC01-8BA92B3F0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08621-2E7C-1F4E-BC61-FF98AA046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D057-9890-774F-AB1A-A25E393FB55F}" type="datetimeFigureOut">
              <a:rPr lang="x-none" smtClean="0"/>
              <a:t>18.10.2023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C91778-FE32-BA48-8D1F-16F8A9260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BB48C-376A-AB48-A503-2B79D05A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49A0-E9E3-AE40-A44D-7F9DB4740F3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6754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4A7B6-46D1-714D-A13D-B046087E6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0B018-137B-1646-B5B7-75A773E81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29115B-972B-E743-9598-C86BFD5D2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AEDD9E-550D-8642-AABF-3178C679A7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1342EE-2FC6-774E-AC02-CED19D7E6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5F1A9-8185-344D-B622-90CFA03D9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D057-9890-774F-AB1A-A25E393FB55F}" type="datetimeFigureOut">
              <a:rPr lang="x-none" smtClean="0"/>
              <a:t>18.10.2023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780FD8-A60D-F146-9844-312B2A668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B373A-0CA1-284A-B8E2-3ADF2E868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49A0-E9E3-AE40-A44D-7F9DB4740F3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4745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CDBDB-B343-B24C-BDF4-AB04CB1EF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3B8B8-42DD-0345-84ED-FDA4EC716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D057-9890-774F-AB1A-A25E393FB55F}" type="datetimeFigureOut">
              <a:rPr lang="x-none" smtClean="0"/>
              <a:t>18.10.2023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A701B6-2A00-054F-AA2F-CF0D6AE8A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F65F11-8827-4646-98A8-BA164080F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49A0-E9E3-AE40-A44D-7F9DB4740F3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71520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190C5D-EA34-0A47-8865-7E5C8EE09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D057-9890-774F-AB1A-A25E393FB55F}" type="datetimeFigureOut">
              <a:rPr lang="x-none" smtClean="0"/>
              <a:t>18.10.2023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01921F-537E-364E-A89A-33B79D639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033B2-C7A5-644D-A291-11111E49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49A0-E9E3-AE40-A44D-7F9DB4740F3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5603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A837C-78C7-904B-A647-5534DFAC5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35F36-0118-AD44-B525-D7230D626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A1CF97-8B6A-CD41-BE99-51DF87379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01B23-1362-954D-A239-6C5A46730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D057-9890-774F-AB1A-A25E393FB55F}" type="datetimeFigureOut">
              <a:rPr lang="x-none" smtClean="0"/>
              <a:t>18.10.2023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FD409-56E2-DD47-8DBF-D3E0F63B7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E51444-ED51-E64E-B548-9199FDD29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49A0-E9E3-AE40-A44D-7F9DB4740F3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67511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15B26-27FB-7645-89E4-A784BAEC3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277BB0-C2CF-B243-B067-773448AB32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0B6DDF-6057-5741-A5A0-93EA0DCE9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8ED382-4075-3E4F-A3C7-83BD98E44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D057-9890-774F-AB1A-A25E393FB55F}" type="datetimeFigureOut">
              <a:rPr lang="x-none" smtClean="0"/>
              <a:t>18.10.2023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D6F3F-EEAB-9240-A87B-F22705D0F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48DCC8-E679-3A4D-BEC5-D0CCF2671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49A0-E9E3-AE40-A44D-7F9DB4740F3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03903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DFFE68-8FAC-D940-8BF2-C93032EA9B0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B56FB4-9F98-DF43-8076-CFD5F78AE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550" y="365125"/>
            <a:ext cx="9501249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1C089-F0D8-684B-AA4E-D60E5282E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5374" y="169499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DD7A7-91D4-9C4F-80F5-0EBE32A186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5D057-9890-774F-AB1A-A25E393FB55F}" type="datetimeFigureOut">
              <a:rPr lang="x-none" smtClean="0"/>
              <a:t>18.10.2023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D610F-DF9E-0040-9DEF-88551B4ECE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31CF1-063B-0B45-B41E-B857FF88C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49A0-E9E3-AE40-A44D-7F9DB4740F3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7285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disk.yandex.ru/d/oh7ci0UG7eUMhQ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disk.yandex.ru/d/oh7ci0UG7eUMhQ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r-teachers.ru/anglijskij/oge-ustnaya-chast-demonstratsionnyj-variant-1" TargetMode="External"/><Relationship Id="rId2" Type="http://schemas.openxmlformats.org/officeDocument/2006/relationships/hyperlink" Target="https://edu.skysmart.ru/homework/new/1040?_gl=1*15xajj4*_ga*MzgyMDgxNTE5LjE2OTc0NzIxODk.*_ga_K9WK84VK5J*MTY5NzQ3MjE4OS4xLjEuMTY5NzQ3MjMxNi4wLjAuMA..*_ga_5DWC4JK87M*MTY5NzQ3MjE4OS4xLjAuMTY5NzQ3MjE4OS42MC4wLjA.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reverso.net/%D0%BF%D1%80%D0%BE%D0%B2%D0%B5%D1%80%D0%BA%D0%B0-%D0%BE%D1%80%D1%84%D0%BE%D0%B3%D1%80%D0%B0%D1%84%D0%B8%D0%B8/%D0%B0%D0%BD%D0%B3%D0%BB%D0%B8%D0%B9%D1%81%D0%BA%D0%B8%D0%B9/" TargetMode="External"/><Relationship Id="rId4" Type="http://schemas.openxmlformats.org/officeDocument/2006/relationships/hyperlink" Target="https://ru.forvo.com/languages/en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osexam.ru/" TargetMode="External"/><Relationship Id="rId2" Type="http://schemas.openxmlformats.org/officeDocument/2006/relationships/hyperlink" Target="https://speaking.svetlanaenglishonline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glishinn.ru/temyi-po-angliyskomu-yazyiku-v-9-klasse.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isk.yandex.ru/d/oh7ci0UG7eUMhQ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disk.yandex.ru/d/oh7ci0UG7eUMhQ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195BE-7E09-BC4F-9B4E-D62B63EB1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442" y="3429000"/>
            <a:ext cx="6943106" cy="2387600"/>
          </a:xfrm>
        </p:spPr>
        <p:txBody>
          <a:bodyPr>
            <a:noAutofit/>
          </a:bodyPr>
          <a:lstStyle/>
          <a:p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 при подготовке к ГИА (ОГЭ) по английскому языку (разделы «Письмо» и «Говорение»)</a:t>
            </a:r>
            <a:endParaRPr lang="x-none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135F84-94E8-4D0B-BB54-A624CA80D16C}"/>
              </a:ext>
            </a:extLst>
          </p:cNvPr>
          <p:cNvSpPr txBox="1"/>
          <p:nvPr/>
        </p:nvSpPr>
        <p:spPr>
          <a:xfrm>
            <a:off x="7553740" y="4642582"/>
            <a:ext cx="49695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Учитель английского языка МБОУ «СШ №18»</a:t>
            </a:r>
          </a:p>
          <a:p>
            <a:r>
              <a:rPr lang="ru-RU" sz="2800" b="1" dirty="0" err="1"/>
              <a:t>Кирста</a:t>
            </a:r>
            <a:r>
              <a:rPr lang="ru-RU" sz="2800" b="1" dirty="0"/>
              <a:t> Елена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2487474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64A49668-88FB-44AA-A678-992D7291BBF4}"/>
              </a:ext>
            </a:extLst>
          </p:cNvPr>
          <p:cNvSpPr txBox="1">
            <a:spLocks/>
          </p:cNvSpPr>
          <p:nvPr/>
        </p:nvSpPr>
        <p:spPr>
          <a:xfrm>
            <a:off x="1092155" y="1042527"/>
            <a:ext cx="10940820" cy="63367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660033"/>
                </a:solidFill>
                <a:latin typeface="Times New Roman"/>
                <a:ea typeface="Calibri"/>
              </a:rPr>
              <a:t>    «Говорение» </a:t>
            </a:r>
          </a:p>
          <a:p>
            <a:pPr indent="342265" algn="just"/>
            <a:r>
              <a:rPr lang="ru-RU" dirty="0">
                <a:solidFill>
                  <a:srgbClr val="660033"/>
                </a:solidFill>
                <a:latin typeface="Times New Roman"/>
                <a:ea typeface="Calibri"/>
              </a:rPr>
              <a:t>разобрать с выпускниками особенности каждого из заданий и критерии их оценивания;</a:t>
            </a:r>
          </a:p>
          <a:p>
            <a:pPr indent="342265" algn="just"/>
            <a:r>
              <a:rPr lang="ru-RU" dirty="0">
                <a:solidFill>
                  <a:srgbClr val="660033"/>
                </a:solidFill>
                <a:latin typeface="Times New Roman"/>
                <a:ea typeface="Calibri"/>
              </a:rPr>
              <a:t>делать аудиозапись ответов учащихся, а затем обсуждать их достоинства и недостатки;</a:t>
            </a:r>
          </a:p>
          <a:p>
            <a:pPr indent="342265" algn="just"/>
            <a:r>
              <a:rPr lang="ru-RU" dirty="0">
                <a:solidFill>
                  <a:srgbClr val="660033"/>
                </a:solidFill>
                <a:latin typeface="Times New Roman"/>
                <a:ea typeface="Calibri"/>
              </a:rPr>
              <a:t>предлагать учащимся находить варианты улучшения высказываний; </a:t>
            </a:r>
          </a:p>
          <a:p>
            <a:pPr indent="342265" algn="just"/>
            <a:r>
              <a:rPr lang="ru-RU" dirty="0">
                <a:solidFill>
                  <a:srgbClr val="660033"/>
                </a:solidFill>
                <a:latin typeface="Times New Roman"/>
                <a:ea typeface="Calibri"/>
              </a:rPr>
              <a:t>следует формировать умения спонтанной речи;</a:t>
            </a:r>
          </a:p>
          <a:p>
            <a:pPr indent="342265" algn="just"/>
            <a:r>
              <a:rPr lang="ru-RU" dirty="0">
                <a:solidFill>
                  <a:srgbClr val="6600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использовать тренажеры. </a:t>
            </a:r>
          </a:p>
          <a:p>
            <a:pPr indent="0" algn="just">
              <a:buFont typeface="Arial" panose="020B0604020202020204" pitchFamily="34" charset="0"/>
              <a:buNone/>
            </a:pPr>
            <a:endParaRPr lang="ru-RU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2" descr="Говорящий – Бесплатные иконки: люди">
            <a:extLst>
              <a:ext uri="{FF2B5EF4-FFF2-40B4-BE49-F238E27FC236}">
                <a16:creationId xmlns:a16="http://schemas.microsoft.com/office/drawing/2014/main" id="{660D63C1-A46E-4424-8C9A-469C2E9D6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318" y="4525115"/>
            <a:ext cx="2137056" cy="213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718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B04542-71CF-40DC-AC6E-0B8EC56D5245}"/>
              </a:ext>
            </a:extLst>
          </p:cNvPr>
          <p:cNvSpPr txBox="1"/>
          <p:nvPr/>
        </p:nvSpPr>
        <p:spPr>
          <a:xfrm>
            <a:off x="1736034" y="151179"/>
            <a:ext cx="9859617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buNone/>
            </a:pPr>
            <a:endParaRPr lang="ru-RU" sz="2800" i="0" dirty="0">
              <a:latin typeface="Times New Roman"/>
              <a:ea typeface="Calibri"/>
            </a:endParaRPr>
          </a:p>
          <a:p>
            <a:pPr marL="0" lvl="0" indent="0">
              <a:buNone/>
            </a:pPr>
            <a:r>
              <a:rPr lang="ru-RU" sz="2800" b="1" dirty="0">
                <a:solidFill>
                  <a:srgbClr val="660033"/>
                </a:solidFill>
                <a:latin typeface="Times New Roman"/>
                <a:ea typeface="Calibri"/>
              </a:rPr>
              <a:t>Говорение</a:t>
            </a:r>
          </a:p>
          <a:p>
            <a:pPr marL="0" lvl="0" indent="0">
              <a:buNone/>
            </a:pPr>
            <a:endParaRPr lang="ru-RU" sz="2800" b="1" dirty="0">
              <a:solidFill>
                <a:srgbClr val="660033"/>
              </a:solidFill>
              <a:latin typeface="Times New Roman"/>
              <a:ea typeface="Calibri"/>
            </a:endParaRPr>
          </a:p>
          <a:p>
            <a:pPr marL="0" lvl="0" indent="0">
              <a:buNone/>
            </a:pPr>
            <a:r>
              <a:rPr lang="ru-RU" sz="2800" i="0" dirty="0">
                <a:solidFill>
                  <a:srgbClr val="660033"/>
                </a:solidFill>
                <a:latin typeface="Times New Roman"/>
                <a:ea typeface="Calibri"/>
              </a:rPr>
              <a:t>     При подготовке к </a:t>
            </a:r>
            <a:r>
              <a:rPr lang="ru-RU" sz="2800" b="1" i="0" dirty="0">
                <a:solidFill>
                  <a:srgbClr val="660033"/>
                </a:solidFill>
                <a:latin typeface="Times New Roman"/>
                <a:ea typeface="Calibri"/>
              </a:rPr>
              <a:t>заданию № 1 </a:t>
            </a:r>
            <a:r>
              <a:rPr lang="ru-RU" sz="2800" i="0" dirty="0">
                <a:solidFill>
                  <a:srgbClr val="660033"/>
                </a:solidFill>
                <a:latin typeface="Times New Roman"/>
                <a:ea typeface="Calibri"/>
              </a:rPr>
              <a:t>необходимо: 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i="0" dirty="0">
                <a:solidFill>
                  <a:srgbClr val="660033"/>
                </a:solidFill>
                <a:latin typeface="Times New Roman"/>
                <a:ea typeface="Calibri"/>
              </a:rPr>
              <a:t>повторить правила чтения; 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i="0" dirty="0">
                <a:solidFill>
                  <a:srgbClr val="660033"/>
                </a:solidFill>
                <a:latin typeface="Times New Roman"/>
                <a:ea typeface="Calibri"/>
              </a:rPr>
              <a:t>поработать над артикуляцией наиболее сложных звуков английского языка; 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i="0" dirty="0">
                <a:solidFill>
                  <a:srgbClr val="660033"/>
                </a:solidFill>
                <a:latin typeface="Times New Roman"/>
                <a:ea typeface="Calibri"/>
              </a:rPr>
              <a:t>объяснить, что такое смысловая группа (синтагма), что такое фразовое ударение;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i="0" dirty="0">
                <a:solidFill>
                  <a:srgbClr val="660033"/>
                </a:solidFill>
                <a:latin typeface="Times New Roman"/>
                <a:ea typeface="Calibri"/>
              </a:rPr>
              <a:t>объяснить, как интонационно оформляются утверждения и разные типы вопросов, какой смысл несут основные интонационные контуры английского языка; 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i="0" dirty="0">
                <a:solidFill>
                  <a:srgbClr val="660033"/>
                </a:solidFill>
                <a:latin typeface="Times New Roman"/>
                <a:ea typeface="Calibri"/>
              </a:rPr>
              <a:t>использовать аудиозаписи из УМК для формирования фонетических навыков (чтение текста вслух с диктором, за диктором, хором).</a:t>
            </a:r>
          </a:p>
        </p:txBody>
      </p:sp>
    </p:spTree>
    <p:extLst>
      <p:ext uri="{BB962C8B-B14F-4D97-AF65-F5344CB8AC3E}">
        <p14:creationId xmlns:p14="http://schemas.microsoft.com/office/powerpoint/2010/main" val="2777392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D8EC81-274F-48B5-8538-3E6F75853B23}"/>
              </a:ext>
            </a:extLst>
          </p:cNvPr>
          <p:cNvSpPr txBox="1"/>
          <p:nvPr/>
        </p:nvSpPr>
        <p:spPr>
          <a:xfrm>
            <a:off x="2133601" y="1460119"/>
            <a:ext cx="903798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2800" i="0" dirty="0">
              <a:solidFill>
                <a:srgbClr val="660033"/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ru-RU" sz="2800" i="0" dirty="0">
                <a:solidFill>
                  <a:srgbClr val="660033"/>
                </a:solidFill>
                <a:latin typeface="Times New Roman"/>
                <a:ea typeface="Calibri"/>
              </a:rPr>
              <a:t>При подготовке к </a:t>
            </a:r>
            <a:r>
              <a:rPr lang="ru-RU" sz="2800" b="1" i="0" dirty="0">
                <a:solidFill>
                  <a:srgbClr val="660033"/>
                </a:solidFill>
                <a:latin typeface="Times New Roman"/>
                <a:ea typeface="Calibri"/>
              </a:rPr>
              <a:t>заданию № 2 </a:t>
            </a:r>
            <a:r>
              <a:rPr lang="ru-RU" sz="2800" i="0" dirty="0">
                <a:solidFill>
                  <a:srgbClr val="660033"/>
                </a:solidFill>
                <a:latin typeface="Times New Roman"/>
                <a:ea typeface="Calibri"/>
              </a:rPr>
              <a:t>необходимо: 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800" i="0" dirty="0">
              <a:solidFill>
                <a:srgbClr val="660033"/>
              </a:solidFill>
              <a:latin typeface="Times New Roman"/>
              <a:ea typeface="Calibri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660033"/>
                </a:solidFill>
                <a:latin typeface="Times New Roman" panose="02020603050405020304" pitchFamily="18" charset="0"/>
              </a:rPr>
              <a:t>сф</a:t>
            </a:r>
            <a:r>
              <a:rPr lang="ru-RU" sz="2800" b="0" i="0" u="none" strike="noStrike" dirty="0">
                <a:solidFill>
                  <a:srgbClr val="660033"/>
                </a:solidFill>
                <a:effectLst/>
                <a:latin typeface="Times New Roman" panose="02020603050405020304" pitchFamily="18" charset="0"/>
              </a:rPr>
              <a:t>ормировать банк вопросов по темам;</a:t>
            </a:r>
            <a:endParaRPr lang="ru-RU" sz="2800" b="0" i="0" dirty="0">
              <a:solidFill>
                <a:srgbClr val="660033"/>
              </a:solidFill>
              <a:effectLst/>
              <a:latin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660033"/>
                </a:solidFill>
                <a:latin typeface="Times New Roman" panose="02020603050405020304" pitchFamily="18" charset="0"/>
              </a:rPr>
              <a:t>р</a:t>
            </a:r>
            <a:r>
              <a:rPr lang="ru-RU" sz="2800" b="0" i="0" u="none" strike="noStrike" dirty="0">
                <a:solidFill>
                  <a:srgbClr val="660033"/>
                </a:solidFill>
                <a:effectLst/>
                <a:latin typeface="Times New Roman" panose="02020603050405020304" pitchFamily="18" charset="0"/>
              </a:rPr>
              <a:t>аботать с диалогами, в которых пропущены ответы на вопросы;</a:t>
            </a:r>
            <a:endParaRPr lang="ru-RU" sz="2800" b="0" i="0" dirty="0">
              <a:solidFill>
                <a:srgbClr val="660033"/>
              </a:solidFill>
              <a:effectLst/>
              <a:latin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660033"/>
                </a:solidFill>
                <a:latin typeface="Times New Roman" panose="02020603050405020304" pitchFamily="18" charset="0"/>
              </a:rPr>
              <a:t>выполнять з</a:t>
            </a:r>
            <a:r>
              <a:rPr lang="ru-RU" sz="2800" b="0" i="0" u="none" strike="noStrike" dirty="0">
                <a:solidFill>
                  <a:srgbClr val="660033"/>
                </a:solidFill>
                <a:effectLst/>
                <a:latin typeface="Times New Roman" panose="02020603050405020304" pitchFamily="18" charset="0"/>
              </a:rPr>
              <a:t>адания на соотнесение «вопрос-ответ»;</a:t>
            </a:r>
            <a:endParaRPr lang="ru-RU" sz="2800" b="0" i="0" dirty="0">
              <a:solidFill>
                <a:srgbClr val="660033"/>
              </a:solidFill>
              <a:effectLst/>
              <a:latin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660033"/>
                </a:solidFill>
                <a:latin typeface="Times New Roman" panose="02020603050405020304" pitchFamily="18" charset="0"/>
              </a:rPr>
              <a:t>у</a:t>
            </a:r>
            <a:r>
              <a:rPr lang="ru-RU" sz="2800" b="0" i="0" u="none" strike="noStrike" dirty="0">
                <a:solidFill>
                  <a:srgbClr val="660033"/>
                </a:solidFill>
                <a:effectLst/>
                <a:latin typeface="Times New Roman" panose="02020603050405020304" pitchFamily="18" charset="0"/>
              </a:rPr>
              <a:t>частие в ролевых ситуациях общения.</a:t>
            </a:r>
            <a:endParaRPr lang="ru-RU" sz="2800" b="0" i="0" dirty="0">
              <a:solidFill>
                <a:srgbClr val="660033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800" i="0" dirty="0">
              <a:solidFill>
                <a:srgbClr val="660033"/>
              </a:solidFill>
              <a:latin typeface="Times New Roman"/>
              <a:ea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3DFE9C-0C1A-48A3-91E7-4EB5462E3B41}"/>
              </a:ext>
            </a:extLst>
          </p:cNvPr>
          <p:cNvSpPr txBox="1"/>
          <p:nvPr/>
        </p:nvSpPr>
        <p:spPr>
          <a:xfrm>
            <a:off x="2133601" y="74298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ru-RU" sz="2800" b="1" dirty="0">
                <a:solidFill>
                  <a:srgbClr val="660033"/>
                </a:solidFill>
                <a:latin typeface="Times New Roman"/>
                <a:ea typeface="Calibri"/>
              </a:rPr>
              <a:t>Говорение</a:t>
            </a:r>
          </a:p>
        </p:txBody>
      </p:sp>
    </p:spTree>
    <p:extLst>
      <p:ext uri="{BB962C8B-B14F-4D97-AF65-F5344CB8AC3E}">
        <p14:creationId xmlns:p14="http://schemas.microsoft.com/office/powerpoint/2010/main" val="839657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34EFE991-83BD-4387-A427-D48F246747CA}"/>
              </a:ext>
            </a:extLst>
          </p:cNvPr>
          <p:cNvSpPr txBox="1">
            <a:spLocks/>
          </p:cNvSpPr>
          <p:nvPr/>
        </p:nvSpPr>
        <p:spPr>
          <a:xfrm>
            <a:off x="2014059" y="384380"/>
            <a:ext cx="9806879" cy="63367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660033"/>
                </a:solidFill>
                <a:latin typeface="Times New Roman"/>
                <a:ea typeface="Calibri"/>
              </a:rPr>
              <a:t>Говорение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latin typeface="Times New Roman"/>
              <a:ea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solidFill>
                  <a:srgbClr val="660033"/>
                </a:solidFill>
                <a:latin typeface="Times New Roman"/>
                <a:ea typeface="Calibri"/>
              </a:rPr>
              <a:t>При подготовке к </a:t>
            </a:r>
            <a:r>
              <a:rPr lang="ru-RU" b="1" dirty="0">
                <a:solidFill>
                  <a:srgbClr val="660033"/>
                </a:solidFill>
                <a:latin typeface="Times New Roman"/>
                <a:ea typeface="Calibri"/>
              </a:rPr>
              <a:t>заданиям № 3</a:t>
            </a:r>
            <a:r>
              <a:rPr lang="ru-RU" dirty="0">
                <a:solidFill>
                  <a:srgbClr val="660033"/>
                </a:solidFill>
                <a:latin typeface="Times New Roman"/>
                <a:ea typeface="Calibri"/>
              </a:rPr>
              <a:t>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600" dirty="0">
              <a:solidFill>
                <a:srgbClr val="660033"/>
              </a:solidFill>
              <a:latin typeface="Times New Roman"/>
              <a:ea typeface="Calibri"/>
            </a:endParaRPr>
          </a:p>
          <a:p>
            <a:pPr indent="342265" algn="just"/>
            <a:r>
              <a:rPr lang="ru-RU" dirty="0">
                <a:solidFill>
                  <a:srgbClr val="660033"/>
                </a:solidFill>
                <a:latin typeface="Times New Roman"/>
                <a:ea typeface="Calibri"/>
              </a:rPr>
              <a:t>осветить все пункты плана; </a:t>
            </a:r>
            <a:endParaRPr lang="ru-RU" sz="1600" dirty="0">
              <a:solidFill>
                <a:srgbClr val="660033"/>
              </a:solidFill>
              <a:latin typeface="Times New Roman"/>
              <a:ea typeface="Calibri"/>
            </a:endParaRPr>
          </a:p>
          <a:p>
            <a:pPr indent="342265" algn="just"/>
            <a:r>
              <a:rPr lang="ru-RU" dirty="0">
                <a:solidFill>
                  <a:srgbClr val="660033"/>
                </a:solidFill>
                <a:latin typeface="Times New Roman"/>
                <a:ea typeface="Calibri"/>
              </a:rPr>
              <a:t>избегать повторения; </a:t>
            </a:r>
            <a:endParaRPr lang="ru-RU" sz="1600" dirty="0">
              <a:solidFill>
                <a:srgbClr val="660033"/>
              </a:solidFill>
              <a:latin typeface="Times New Roman"/>
              <a:ea typeface="Calibri"/>
            </a:endParaRPr>
          </a:p>
          <a:p>
            <a:pPr indent="342265" algn="just"/>
            <a:r>
              <a:rPr lang="ru-RU" dirty="0">
                <a:solidFill>
                  <a:srgbClr val="660033"/>
                </a:solidFill>
                <a:latin typeface="Times New Roman"/>
                <a:ea typeface="Calibri"/>
              </a:rPr>
              <a:t>логично строить высказывание; </a:t>
            </a:r>
            <a:endParaRPr lang="ru-RU" sz="1600" dirty="0">
              <a:solidFill>
                <a:srgbClr val="660033"/>
              </a:solidFill>
              <a:latin typeface="Times New Roman"/>
              <a:ea typeface="Calibri"/>
            </a:endParaRPr>
          </a:p>
          <a:p>
            <a:pPr indent="342265" algn="just"/>
            <a:r>
              <a:rPr lang="ru-RU" dirty="0">
                <a:solidFill>
                  <a:srgbClr val="660033"/>
                </a:solidFill>
                <a:latin typeface="Times New Roman"/>
                <a:ea typeface="Calibri"/>
              </a:rPr>
              <a:t>соблюдать время, указанное в задании.</a:t>
            </a:r>
            <a:endParaRPr lang="ru-RU" sz="1600" dirty="0">
              <a:solidFill>
                <a:srgbClr val="660033"/>
              </a:solidFill>
              <a:latin typeface="Times New Roman"/>
              <a:ea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9614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2"/>
            <a:extLst>
              <a:ext uri="{FF2B5EF4-FFF2-40B4-BE49-F238E27FC236}">
                <a16:creationId xmlns:a16="http://schemas.microsoft.com/office/drawing/2014/main" id="{E69F4FDE-3B4C-4FA6-B451-92DBFF9767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09" t="11188" r="21848" b="5485"/>
          <a:stretch/>
        </p:blipFill>
        <p:spPr>
          <a:xfrm>
            <a:off x="2001077" y="573156"/>
            <a:ext cx="4333461" cy="571168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4DD04C-7A1D-4FBB-AF2C-B5902D9388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370" t="11769" r="22174" b="6646"/>
          <a:stretch/>
        </p:blipFill>
        <p:spPr>
          <a:xfrm>
            <a:off x="6838120" y="573156"/>
            <a:ext cx="4094923" cy="545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54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ecteur de contour d'icône d'orthophonie pour enfants. thérapeute du  langage 15659995 Art vectoriel chez Vecteezy">
            <a:hlinkClick r:id="rId2"/>
            <a:extLst>
              <a:ext uri="{FF2B5EF4-FFF2-40B4-BE49-F238E27FC236}">
                <a16:creationId xmlns:a16="http://schemas.microsoft.com/office/drawing/2014/main" id="{B5120058-1448-4CFB-9167-5A34AEC59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774" y="1189383"/>
            <a:ext cx="4224130" cy="422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752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470C743E-1E5B-4B01-9F9B-88DC529E3E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426878"/>
              </p:ext>
            </p:extLst>
          </p:nvPr>
        </p:nvGraphicFramePr>
        <p:xfrm>
          <a:off x="1338471" y="601472"/>
          <a:ext cx="10614990" cy="6269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38367">
                  <a:extLst>
                    <a:ext uri="{9D8B030D-6E8A-4147-A177-3AD203B41FA5}">
                      <a16:colId xmlns:a16="http://schemas.microsoft.com/office/drawing/2014/main" val="316234706"/>
                    </a:ext>
                  </a:extLst>
                </a:gridCol>
                <a:gridCol w="8076623">
                  <a:extLst>
                    <a:ext uri="{9D8B030D-6E8A-4147-A177-3AD203B41FA5}">
                      <a16:colId xmlns:a16="http://schemas.microsoft.com/office/drawing/2014/main" val="215544990"/>
                    </a:ext>
                  </a:extLst>
                </a:gridCol>
              </a:tblGrid>
              <a:tr h="430568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Полезные сайты для подготовки к ОГЭ по английскому онлайн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527355"/>
                  </a:ext>
                </a:extLst>
              </a:tr>
              <a:tr h="1061675">
                <a:tc>
                  <a:txBody>
                    <a:bodyPr/>
                    <a:lstStyle/>
                    <a:p>
                      <a:r>
                        <a:rPr lang="ru-RU" dirty="0" err="1">
                          <a:hlinkClick r:id="rId2"/>
                        </a:rPr>
                        <a:t>Skysmart</a:t>
                      </a:r>
                      <a:r>
                        <a:rPr lang="ru-RU" dirty="0">
                          <a:hlinkClick r:id="rId2"/>
                        </a:rPr>
                        <a:t>  Класс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Интерактивная платформа для самостоятельного обучения. В «Классе» вы найдёте тренажер ОГЭ с автоматической проверкой ответов.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940629"/>
                  </a:ext>
                </a:extLst>
              </a:tr>
              <a:tr h="1061675">
                <a:tc>
                  <a:txBody>
                    <a:bodyPr/>
                    <a:lstStyle/>
                    <a:p>
                      <a:r>
                        <a:rPr lang="en-US" dirty="0">
                          <a:hlinkClick r:id="rId3"/>
                        </a:rPr>
                        <a:t>your-teachers.ru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ОГЭ устная часть (говорение). Банк заданий демонстрационных вариантов. ФИПИ.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167148"/>
                  </a:ext>
                </a:extLst>
              </a:tr>
              <a:tr h="1380178">
                <a:tc>
                  <a:txBody>
                    <a:bodyPr/>
                    <a:lstStyle/>
                    <a:p>
                      <a:r>
                        <a:rPr lang="en-US" dirty="0" err="1">
                          <a:hlinkClick r:id="rId4"/>
                        </a:rPr>
                        <a:t>Forvo</a:t>
                      </a:r>
                      <a:r>
                        <a:rPr lang="en-US" dirty="0">
                          <a:hlinkClick r:id="rId4"/>
                        </a:rPr>
                        <a:t> Pronunciation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Это сайт, который поможет улучшить произношение на любом языке мира, в т. ч. на английском. Здесь легко найти слова и фразы — они разделены на категории. А ещё можно выбрать акцент диктора: британский или американский.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898080"/>
                  </a:ext>
                </a:extLst>
              </a:tr>
              <a:tr h="2335684">
                <a:tc>
                  <a:txBody>
                    <a:bodyPr/>
                    <a:lstStyle/>
                    <a:p>
                      <a:r>
                        <a:rPr lang="ru-RU" dirty="0" err="1">
                          <a:hlinkClick r:id="rId5"/>
                        </a:rPr>
                        <a:t>Reverso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Этот ресурс поможет вам научиться грамотно писать на английском. Он похож на обычный переводчик, но его предназначение — находить ошибки и неточности в вашем тексте. А ещё здесь есть особый режим — </a:t>
                      </a:r>
                      <a:r>
                        <a:rPr lang="ru-RU" dirty="0" err="1"/>
                        <a:t>rephraser</a:t>
                      </a:r>
                      <a:r>
                        <a:rPr lang="ru-RU" dirty="0"/>
                        <a:t>. Это инструмент, который переформулирует любое предложение с помощью ИИ. Пригодится для подготовки к письму и говорению.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853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6750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B41999E2-A09E-4B9E-A47B-42E84A2379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718297"/>
              </p:ext>
            </p:extLst>
          </p:nvPr>
        </p:nvGraphicFramePr>
        <p:xfrm>
          <a:off x="1484243" y="935915"/>
          <a:ext cx="10283687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13051">
                  <a:extLst>
                    <a:ext uri="{9D8B030D-6E8A-4147-A177-3AD203B41FA5}">
                      <a16:colId xmlns:a16="http://schemas.microsoft.com/office/drawing/2014/main" val="869675451"/>
                    </a:ext>
                  </a:extLst>
                </a:gridCol>
                <a:gridCol w="7170636">
                  <a:extLst>
                    <a:ext uri="{9D8B030D-6E8A-4147-A177-3AD203B41FA5}">
                      <a16:colId xmlns:a16="http://schemas.microsoft.com/office/drawing/2014/main" val="309648509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Полезные сайты для подготовки к ОГЭ по английскому онлайн</a:t>
                      </a:r>
                    </a:p>
                    <a:p>
                      <a:pPr algn="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676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u="none" strike="noStrike" dirty="0">
                          <a:effectLst/>
                          <a:hlinkClick r:id="rId2"/>
                        </a:rPr>
                        <a:t>speaking.svetlanaenglishonline.ru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Сайт с заданиями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Удобно то, что можно скачать все задания в </a:t>
                      </a:r>
                      <a:r>
                        <a:rPr lang="ru-RU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pdf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файлах. Также можно тренировать отдельные задания, а не весь вариант подряд. Можно пропускать время на подготовку и сразу же записывать ответ. В конце программа предложить преобразовать файл с вашим ответом (это займёт некоторое время) и скачать его в MP3 формате.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81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linkClick r:id="rId3"/>
                        </a:rPr>
                        <a:t>https://gosexam.ru/</a:t>
                      </a:r>
                      <a:r>
                        <a:rPr lang="ru-RU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Онлайн-тренажер устной части ОГЭ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329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linkClick r:id="rId4"/>
                        </a:rPr>
                        <a:t>https://englishinn.ru/temyi-po-angliyskomu-yazyiku-v-9-klasse.html</a:t>
                      </a:r>
                      <a:r>
                        <a:rPr lang="ru-RU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Темы по английскому языку для подготовки к ОГЭ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743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118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410B2B-D370-4DAB-8A83-694D10013290}"/>
              </a:ext>
            </a:extLst>
          </p:cNvPr>
          <p:cNvSpPr txBox="1"/>
          <p:nvPr/>
        </p:nvSpPr>
        <p:spPr>
          <a:xfrm>
            <a:off x="1245704" y="1404731"/>
            <a:ext cx="10548731" cy="2173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rgbClr val="660033"/>
                </a:solidFill>
              </a:rPr>
              <a:t>Спасибо за внимание!</a:t>
            </a:r>
          </a:p>
          <a:p>
            <a:pPr algn="ctr"/>
            <a:endParaRPr lang="ru-RU" sz="6600" b="1" dirty="0"/>
          </a:p>
        </p:txBody>
      </p:sp>
      <p:pic>
        <p:nvPicPr>
          <p:cNvPr id="1026" name="Picture 2" descr="KEEP CALM AND STUDY FOR EXAMS | KEEP-CALM.net">
            <a:extLst>
              <a:ext uri="{FF2B5EF4-FFF2-40B4-BE49-F238E27FC236}">
                <a16:creationId xmlns:a16="http://schemas.microsoft.com/office/drawing/2014/main" id="{8788A5DA-2CFB-4427-A2C3-B248589E09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5" b="11959"/>
          <a:stretch/>
        </p:blipFill>
        <p:spPr bwMode="auto">
          <a:xfrm>
            <a:off x="4683292" y="2690191"/>
            <a:ext cx="4195664" cy="318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958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9625EE-AB07-420F-83BB-55583814B0B6}"/>
              </a:ext>
            </a:extLst>
          </p:cNvPr>
          <p:cNvSpPr txBox="1"/>
          <p:nvPr/>
        </p:nvSpPr>
        <p:spPr>
          <a:xfrm>
            <a:off x="2431774" y="2614880"/>
            <a:ext cx="38166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rgbClr val="002060"/>
                </a:solidFill>
              </a:rPr>
              <a:t>Письмо</a:t>
            </a:r>
          </a:p>
        </p:txBody>
      </p:sp>
      <p:pic>
        <p:nvPicPr>
          <p:cNvPr id="1026" name="Picture 2" descr="Электронное письмо – Бесплатные иконки: интерфейс">
            <a:extLst>
              <a:ext uri="{FF2B5EF4-FFF2-40B4-BE49-F238E27FC236}">
                <a16:creationId xmlns:a16="http://schemas.microsoft.com/office/drawing/2014/main" id="{A2614756-A1E0-4A19-A4BE-0505FF36F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079" y="2124020"/>
            <a:ext cx="2531165" cy="253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8" descr="говорение png | PNGWing">
            <a:extLst>
              <a:ext uri="{FF2B5EF4-FFF2-40B4-BE49-F238E27FC236}">
                <a16:creationId xmlns:a16="http://schemas.microsoft.com/office/drawing/2014/main" id="{31F02E4E-54A9-4946-83FA-85C8B01DA6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744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1">
            <a:extLst>
              <a:ext uri="{FF2B5EF4-FFF2-40B4-BE49-F238E27FC236}">
                <a16:creationId xmlns:a16="http://schemas.microsoft.com/office/drawing/2014/main" id="{68394869-617F-4E9A-9EBB-00192896A569}"/>
              </a:ext>
            </a:extLst>
          </p:cNvPr>
          <p:cNvSpPr txBox="1">
            <a:spLocks/>
          </p:cNvSpPr>
          <p:nvPr/>
        </p:nvSpPr>
        <p:spPr>
          <a:xfrm>
            <a:off x="1762505" y="557944"/>
            <a:ext cx="9925912" cy="61926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900" dirty="0">
              <a:latin typeface="Times New Roman"/>
              <a:ea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/>
                <a:ea typeface="Calibri"/>
              </a:rPr>
              <a:t>«Письмо»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900" b="1" dirty="0">
              <a:solidFill>
                <a:srgbClr val="002060"/>
              </a:solidFill>
              <a:latin typeface="Times New Roman"/>
              <a:ea typeface="Calibri"/>
            </a:endParaRPr>
          </a:p>
          <a:p>
            <a:pPr indent="342265" algn="just"/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умение употреблять средства логической связи между частями текста; </a:t>
            </a:r>
          </a:p>
          <a:p>
            <a:pPr indent="342265" algn="just"/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 формировать навыки самоконтроля учащихся; </a:t>
            </a:r>
          </a:p>
          <a:p>
            <a:pPr indent="342265" algn="just"/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формировать орфографические навыки обучающихся;</a:t>
            </a:r>
          </a:p>
          <a:p>
            <a:pPr indent="342265" algn="just"/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формировать у учащихся умение внимательно читать задание и выделять существенную информацию.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900" dirty="0">
              <a:latin typeface="Times New Roman"/>
              <a:ea typeface="Calibri"/>
            </a:endParaRPr>
          </a:p>
        </p:txBody>
      </p:sp>
      <p:pic>
        <p:nvPicPr>
          <p:cNvPr id="3" name="Picture 2" descr="Электронное письмо – Бесплатные иконки: интерфейс">
            <a:extLst>
              <a:ext uri="{FF2B5EF4-FFF2-40B4-BE49-F238E27FC236}">
                <a16:creationId xmlns:a16="http://schemas.microsoft.com/office/drawing/2014/main" id="{012CF5AF-FCA9-484E-995D-1A5A5BC55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031" y="4582299"/>
            <a:ext cx="2531165" cy="253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495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2"/>
            <a:extLst>
              <a:ext uri="{FF2B5EF4-FFF2-40B4-BE49-F238E27FC236}">
                <a16:creationId xmlns:a16="http://schemas.microsoft.com/office/drawing/2014/main" id="{BBA1249E-8586-4A57-BBCC-9C0D80E39C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804" t="11575" r="22935" b="5486"/>
          <a:stretch/>
        </p:blipFill>
        <p:spPr>
          <a:xfrm>
            <a:off x="2133599" y="521381"/>
            <a:ext cx="4147931" cy="58152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54CB2C-31E7-4C03-8A7E-97A56EB545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934" t="11768" r="23044" b="7583"/>
          <a:stretch/>
        </p:blipFill>
        <p:spPr>
          <a:xfrm>
            <a:off x="6705600" y="490468"/>
            <a:ext cx="4386469" cy="584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40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0EB535-69E6-438F-9791-CCD9B3AA6D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61" t="11576" r="22174" b="6066"/>
          <a:stretch/>
        </p:blipFill>
        <p:spPr>
          <a:xfrm>
            <a:off x="2279373" y="795130"/>
            <a:ext cx="4214193" cy="56454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1E2F4F-245E-4DBA-85E4-52B6C20AB9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826" t="11575" r="22609" b="6065"/>
          <a:stretch/>
        </p:blipFill>
        <p:spPr>
          <a:xfrm>
            <a:off x="6970641" y="795130"/>
            <a:ext cx="4214194" cy="564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40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251C64-D692-4244-9163-65D9E64EBD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479" t="11382" r="21956" b="6839"/>
          <a:stretch/>
        </p:blipFill>
        <p:spPr>
          <a:xfrm>
            <a:off x="3551584" y="536712"/>
            <a:ext cx="4752173" cy="63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20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2"/>
            <a:extLst>
              <a:ext uri="{FF2B5EF4-FFF2-40B4-BE49-F238E27FC236}">
                <a16:creationId xmlns:a16="http://schemas.microsoft.com/office/drawing/2014/main" id="{B6BDBB08-1614-42B0-854D-24360BD87A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196" t="12542" r="24565" b="5293"/>
          <a:stretch/>
        </p:blipFill>
        <p:spPr>
          <a:xfrm>
            <a:off x="2067339" y="416234"/>
            <a:ext cx="4465983" cy="60255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BA7721-0F80-450F-AECA-A282041BAF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869" t="18342" r="25544" b="10319"/>
          <a:stretch/>
        </p:blipFill>
        <p:spPr>
          <a:xfrm>
            <a:off x="7010399" y="537734"/>
            <a:ext cx="4253949" cy="596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96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83D2AB-F76F-4237-B6B6-5524B72B68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196" t="17760" r="25761" b="9160"/>
          <a:stretch/>
        </p:blipFill>
        <p:spPr>
          <a:xfrm>
            <a:off x="3703982" y="119270"/>
            <a:ext cx="4784035" cy="700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33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7BD820-5A7F-4743-B4FD-0B60745AD20A}"/>
              </a:ext>
            </a:extLst>
          </p:cNvPr>
          <p:cNvSpPr txBox="1"/>
          <p:nvPr/>
        </p:nvSpPr>
        <p:spPr>
          <a:xfrm>
            <a:off x="2279374" y="2767280"/>
            <a:ext cx="5155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rgbClr val="7030A0"/>
                </a:solidFill>
              </a:rPr>
              <a:t>Говорение</a:t>
            </a:r>
          </a:p>
        </p:txBody>
      </p:sp>
      <p:sp>
        <p:nvSpPr>
          <p:cNvPr id="8" name="AutoShape 8" descr="говорение png | PNGWing">
            <a:extLst>
              <a:ext uri="{FF2B5EF4-FFF2-40B4-BE49-F238E27FC236}">
                <a16:creationId xmlns:a16="http://schemas.microsoft.com/office/drawing/2014/main" id="{31F02E4E-54A9-4946-83FA-85C8B01DA6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Говорящий – Бесплатные иконки: люди">
            <a:extLst>
              <a:ext uri="{FF2B5EF4-FFF2-40B4-BE49-F238E27FC236}">
                <a16:creationId xmlns:a16="http://schemas.microsoft.com/office/drawing/2014/main" id="{5CE6513C-191C-4A8B-B57B-8B47EA5FE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074" y="1982928"/>
            <a:ext cx="2892144" cy="289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206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E3BCA"/>
      </a:accent1>
      <a:accent2>
        <a:srgbClr val="02148E"/>
      </a:accent2>
      <a:accent3>
        <a:srgbClr val="A5A5A5"/>
      </a:accent3>
      <a:accent4>
        <a:srgbClr val="FE594B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512</Words>
  <Application>Microsoft Office PowerPoint</Application>
  <PresentationFormat>Широкоэкранный</PresentationFormat>
  <Paragraphs>61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Методические рекомендации при подготовке к ГИА (ОГЭ) по английскому языку (разделы «Письмо» и «Говорение»)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Elena Kirsta</cp:lastModifiedBy>
  <cp:revision>14</cp:revision>
  <dcterms:created xsi:type="dcterms:W3CDTF">2023-02-12T09:08:40Z</dcterms:created>
  <dcterms:modified xsi:type="dcterms:W3CDTF">2023-10-18T14:30:30Z</dcterms:modified>
</cp:coreProperties>
</file>