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5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-78" y="-78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63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1196975"/>
            <a:ext cx="10943167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2422525"/>
            <a:ext cx="10949517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760FBDFE-C587-4B4C-A407-44438C67B59E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  <a:t>10/18/2023</a:t>
            </a:fld>
            <a:endParaRPr lang="en-US" dirty="0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760FBDFE-C587-4B4C-A407-44438C67B59E}" type="datetimeFigureOut">
              <a:rPr lang="en-US" smtClean="0"/>
              <a:t>10/18/2023</a:t>
            </a:fld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2035" y="407670"/>
            <a:ext cx="9625965" cy="4633595"/>
          </a:xfrm>
        </p:spPr>
        <p:txBody>
          <a:bodyPr>
            <a:normAutofit fontScale="90000"/>
          </a:bodyPr>
          <a:lstStyle/>
          <a:p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/>
            </a:r>
            <a:br>
              <a:rPr lang="ru-RU" altLang="en-US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/>
            </a:r>
            <a:br>
              <a:rPr lang="ru-RU" altLang="en-US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altLang="en-US" sz="60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Система подготовки обучающихся к участию во Всероссийской олимпиаде школьников по английскому языку.</a:t>
            </a:r>
            <a:br>
              <a:rPr lang="ru-RU" altLang="en-US" sz="60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altLang="en-US" sz="60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/>
            </a:r>
            <a:br>
              <a:rPr lang="ru-RU" altLang="en-US" sz="60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</a:br>
            <a:endParaRPr lang="ru-RU" altLang="en-US" sz="600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6745" y="5744845"/>
            <a:ext cx="10949305" cy="542925"/>
          </a:xfrm>
        </p:spPr>
        <p:txBody>
          <a:bodyPr/>
          <a:lstStyle/>
          <a:p>
            <a:endParaRPr lang="ru-RU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/>
    </mc:Choice>
    <mc:Fallback xmlns="">
      <p:transition spd="med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98" y="445873"/>
            <a:ext cx="10972800" cy="582613"/>
          </a:xfrm>
        </p:spPr>
        <p:txBody>
          <a:bodyPr/>
          <a:lstStyle/>
          <a:p>
            <a:pPr algn="ctr"/>
            <a:r>
              <a:rPr lang="ru-RU" altLang="en-US" b="1" dirty="0">
                <a:latin typeface="Segoe Script" panose="030B0504020000000003" pitchFamily="66" charset="0"/>
              </a:rPr>
              <a:t>5. Работа над лексикой и грамматикой.</a:t>
            </a:r>
          </a:p>
        </p:txBody>
      </p:sp>
      <p:pic>
        <p:nvPicPr>
          <p:cNvPr id="4" name="Замещающее 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400889"/>
            <a:ext cx="9685676" cy="4044761"/>
          </a:xfrm>
          <a:prstGeom prst="rect">
            <a:avLst/>
          </a:prstGeom>
        </p:spPr>
      </p:pic>
      <p:sp>
        <p:nvSpPr>
          <p:cNvPr id="6" name="Текстовое поле 5"/>
          <p:cNvSpPr txBox="1"/>
          <p:nvPr/>
        </p:nvSpPr>
        <p:spPr>
          <a:xfrm>
            <a:off x="235431" y="5445650"/>
            <a:ext cx="10811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400" dirty="0"/>
              <a:t>Необходимым, считаю добавить, что рекомендуемый уровень для участия в </a:t>
            </a:r>
            <a:r>
              <a:rPr lang="ru-RU" altLang="en-US" sz="2400" dirty="0" err="1"/>
              <a:t>ВсОШ</a:t>
            </a:r>
            <a:r>
              <a:rPr lang="ru-RU" altLang="en-US" sz="2400" dirty="0"/>
              <a:t> выше, чем уровень соответствующий школьной программе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038" y="438943"/>
            <a:ext cx="10972800" cy="582613"/>
          </a:xfrm>
        </p:spPr>
        <p:txBody>
          <a:bodyPr/>
          <a:lstStyle/>
          <a:p>
            <a:r>
              <a:rPr lang="ru-RU" altLang="en-US" sz="2800" b="1" dirty="0">
                <a:latin typeface="Segoe Script" panose="030B0504020000000003" pitchFamily="66" charset="0"/>
              </a:rPr>
              <a:t>Как работать над расширением словарного запаса:</a:t>
            </a:r>
            <a:r>
              <a:rPr lang="ru-RU" altLang="en-US" sz="3600" dirty="0"/>
              <a:t/>
            </a:r>
            <a:br>
              <a:rPr lang="ru-RU" altLang="en-US" sz="3600" dirty="0"/>
            </a:br>
            <a:endParaRPr lang="ru-RU" altLang="en-US" dirty="0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79767" y="1101364"/>
            <a:ext cx="10832465" cy="519938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altLang="en-US" sz="2400" dirty="0"/>
              <a:t>Читать английскую литературу. Это поможет не только учить слова и выражения, но и видеть особенности их употребления.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altLang="en-US" sz="2400" dirty="0"/>
              <a:t> Смотреть видео и слушать аудиоматериалы на английском языке. Адаптивные материалы по темам, помогут учить лексику в контексте.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altLang="en-US" sz="2400" dirty="0"/>
              <a:t>Использовать карточки Quizlet.com. База словарных карточек обширна, поэтому мы можем найти тренировочные задания не только по темам, но и по уровням. Например, карточки для продвинутых учеников.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altLang="en-US" sz="2400" dirty="0"/>
              <a:t>Для тренировки по грамматике и структурам языка можно использовать учебные пособия или онлайн-ресурсы. Например, можно использовать задания для тренировки грамматики по уровням, представленные на сайте Британского совета https://learnenglish.britishcouncil.org/skills/reading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en-US"/>
              <a:t>   </a:t>
            </a:r>
          </a:p>
        </p:txBody>
      </p:sp>
      <p:pic>
        <p:nvPicPr>
          <p:cNvPr id="4" name="Изображение 3" descr="British Council foto"/>
          <p:cNvPicPr>
            <a:picLocks noChangeAspect="1"/>
          </p:cNvPicPr>
          <p:nvPr/>
        </p:nvPicPr>
        <p:blipFill>
          <a:blip r:embed="rId2"/>
          <a:srcRect l="-384" t="6848" r="975"/>
          <a:stretch>
            <a:fillRect/>
          </a:stretch>
        </p:blipFill>
        <p:spPr>
          <a:xfrm>
            <a:off x="69334" y="424678"/>
            <a:ext cx="11765965" cy="600864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4" name="Изображение 3" descr="British Council choose the leve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57" y="375148"/>
            <a:ext cx="11566665" cy="629235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184" y="415290"/>
            <a:ext cx="11977816" cy="582613"/>
          </a:xfrm>
        </p:spPr>
        <p:txBody>
          <a:bodyPr/>
          <a:lstStyle/>
          <a:p>
            <a:r>
              <a:rPr lang="ru-RU" altLang="en-US" b="1" dirty="0">
                <a:latin typeface="Segoe Script" panose="030B0504020000000003" pitchFamily="66" charset="0"/>
              </a:rPr>
              <a:t>6. Развитие навыков чтения и аудирования.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09600" y="1174750"/>
            <a:ext cx="10972800" cy="5267960"/>
          </a:xfrm>
        </p:spPr>
        <p:txBody>
          <a:bodyPr/>
          <a:lstStyle/>
          <a:p>
            <a:r>
              <a:rPr lang="ru-RU" altLang="en-US" sz="2400"/>
              <a:t>Задания разделов чтения и аудирования на олимпиаде часто имеют форматы, сходные с форматами российских и международных экзаменов. Поэтому задания для подготовки к ОГЭ, ЕГЭ, IELTS можно и нужно активно использовать. Многие задания олимпиад этого раздела представляют собой комплексные упражнения на аудирование + чтение или аудирование + письмо. В заданиях этого типа важно не пытаться выполнять их одновременно, а последовательно отработать каждый навык, то есть уметь разделить «большую задачу» на фрагменты.</a:t>
            </a:r>
          </a:p>
          <a:p>
            <a:r>
              <a:rPr lang="ru-RU" altLang="en-US" sz="2400"/>
              <a:t>   Для успешной тренировки навыка аудирования полезно слушать аудиоматериалы регулярно. Это позволит развить навык понимания на слух. Если время позволяет, можно использовать любые аудио и тексты, но лучше подойдут тренировочные задания для тренировки навыков. Например, задания, представленные на онлайн-ресурсе Британского совета.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865" y="90616"/>
            <a:ext cx="10165376" cy="621132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38943"/>
            <a:ext cx="10972800" cy="582613"/>
          </a:xfrm>
        </p:spPr>
        <p:txBody>
          <a:bodyPr/>
          <a:lstStyle/>
          <a:p>
            <a:r>
              <a:rPr lang="ru-RU" altLang="en-US" b="1" dirty="0">
                <a:latin typeface="Segoe Script" panose="030B0504020000000003" pitchFamily="66" charset="0"/>
              </a:rPr>
              <a:t>7. Подготовка к письменной части.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337751" y="1466057"/>
            <a:ext cx="10972800" cy="4953000"/>
          </a:xfrm>
        </p:spPr>
        <p:txBody>
          <a:bodyPr/>
          <a:lstStyle/>
          <a:p>
            <a:r>
              <a:rPr lang="ru-RU" altLang="en-US" dirty="0"/>
              <a:t>Письменные задания по английскому языку на олимпиадах зачастую приглашают учащихся подойти к заданию творчески. Однако, как и любой письменный ответ, такая работа должна иметь четкую структуру. Поэтому при выполнении задания ученику нужно внимательно читать формулировку задания.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3615" y="190500"/>
            <a:ext cx="10598785" cy="80010"/>
          </a:xfrm>
        </p:spPr>
        <p:txBody>
          <a:bodyPr/>
          <a:lstStyle/>
          <a:p>
            <a:endParaRPr lang="ru-RU" altLang="en-US"/>
          </a:p>
        </p:txBody>
      </p:sp>
      <p:pic>
        <p:nvPicPr>
          <p:cNvPr id="4" name="Замещающее 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0670" y="501015"/>
            <a:ext cx="4961255" cy="605472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265" y="305830"/>
            <a:ext cx="10972800" cy="582613"/>
          </a:xfrm>
        </p:spPr>
        <p:txBody>
          <a:bodyPr/>
          <a:lstStyle/>
          <a:p>
            <a:r>
              <a:rPr lang="ru-RU" altLang="en-US" b="1" dirty="0">
                <a:latin typeface="Segoe Script" panose="030B0504020000000003" pitchFamily="66" charset="0"/>
              </a:rPr>
              <a:t>8. Тренировки устной части.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en-US"/>
              <a:t>Для подготовки к устному заданию нужна практика. То есть: «Если хочешь говорить на английском — говори!» Оценить, насколько высказывание соответствует заданию, сможет только преподаватель. Кроме того, ученику важно учиться разным видам высказываний на английском языке: диалогам, монологам и обсуждениям.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2878"/>
            <a:ext cx="10972800" cy="582613"/>
          </a:xfrm>
        </p:spPr>
        <p:txBody>
          <a:bodyPr/>
          <a:lstStyle/>
          <a:p>
            <a:r>
              <a:rPr lang="ru-RU" altLang="en-US" b="1" dirty="0">
                <a:latin typeface="Segoe Script" panose="030B0504020000000003" pitchFamily="66" charset="0"/>
              </a:rPr>
              <a:t>9. Самопроверка.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en-US" sz="2400"/>
              <a:t>На разных этапах подготовки ученику важно выполнять тестовые задания формата той олимпиады, к которой мы его готовим. Это нужно, чтобы на самом испытании не было проблем с таймингом. </a:t>
            </a:r>
          </a:p>
          <a:p>
            <a:r>
              <a:rPr lang="ru-RU" altLang="en-US" sz="2400"/>
              <a:t>Помогут задания прошлых лет, представленные на официальных ресурсах олимпиад, и ответы к ним, а также сгенерированные тесты. Например, необходимо обратить внимание на тренировочные тесты для подготовки к экзамену IELTS. Результаты тестов покажут, какие навыки требуют тренировки.</a:t>
            </a:r>
          </a:p>
          <a:p>
            <a:r>
              <a:rPr lang="ru-RU" altLang="en-US" sz="2400"/>
              <a:t> IeltsOnlineTests.com</a:t>
            </a:r>
          </a:p>
          <a:p>
            <a:r>
              <a:rPr lang="ru-RU" altLang="en-US" sz="2400"/>
              <a:t>TestDEN.com</a:t>
            </a:r>
          </a:p>
          <a:p>
            <a:r>
              <a:rPr lang="ru-RU" altLang="en-US" sz="2400"/>
              <a:t> TakeIELTS.britishcouncil.org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20" y="421159"/>
            <a:ext cx="11549723" cy="983615"/>
          </a:xfrm>
        </p:spPr>
        <p:txBody>
          <a:bodyPr/>
          <a:lstStyle/>
          <a:p>
            <a:r>
              <a:rPr lang="ru-RU" altLang="en-US" sz="3200" dirty="0">
                <a:latin typeface="Segoe Script" panose="030B0504020000000003" pitchFamily="66" charset="0"/>
              </a:rPr>
              <a:t>Выявление обучающихся для участия в предметной олимпиаде по английскому языку.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593124" y="1902940"/>
            <a:ext cx="11005751" cy="3920009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en-US" i="1" dirty="0"/>
              <a:t> Выявление заинтересованных обучающихся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en-US" i="1" dirty="0"/>
              <a:t>Организация внеурочных занятий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en-US" i="1" dirty="0"/>
              <a:t>Беседа с учениками и их родителями о возможном участии </a:t>
            </a:r>
            <a:r>
              <a:rPr lang="ru-RU" altLang="en-US" i="1" dirty="0" err="1"/>
              <a:t>ВсОШ</a:t>
            </a:r>
            <a:endParaRPr lang="ru-RU" altLang="en-US" i="1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en-US" i="1" dirty="0"/>
              <a:t>Составление индивидуальной программы подготовки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63494"/>
            <a:ext cx="10972800" cy="582613"/>
          </a:xfrm>
        </p:spPr>
        <p:txBody>
          <a:bodyPr/>
          <a:lstStyle/>
          <a:p>
            <a:pPr algn="ctr"/>
            <a:r>
              <a:rPr lang="ru-RU" altLang="en-US" sz="4000" b="1" dirty="0">
                <a:latin typeface="Segoe Script" panose="030B0504020000000003" pitchFamily="66" charset="0"/>
              </a:rPr>
              <a:t>Заключение.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en-US" sz="2400"/>
              <a:t>Подготовка обучающегося к Всероссийской школьной олимпиаде, предполагает  широкое  использование заданий  творческого  характера,  предполагающих  оригинальное  решение различных проблем. Роль  учителя  в  подготовке  детей  к  олимпиаде  огромна. Учитель  создает  благоприятные  условия,  для  того,  чтобы </a:t>
            </a:r>
          </a:p>
          <a:p>
            <a:r>
              <a:rPr lang="ru-RU" altLang="en-US" sz="2400"/>
              <a:t>ученик смог постигать новое. С помощью знаний учителя, умения методически правильно поставить перед учеником задачу посильную ему, и после ее решения вызвавшую чувство победы, ученик  с  еще большим желанием  будет  заниматься  предметом  заинтересовавшим его. Систематическая и целенаправленная подготовка и правильно выбранные стратегии работы, несомненно, могут повысить шансы на успех на олимпиаде по английскому языку.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227" y="206976"/>
            <a:ext cx="11228173" cy="1071880"/>
          </a:xfrm>
        </p:spPr>
        <p:txBody>
          <a:bodyPr/>
          <a:lstStyle/>
          <a:p>
            <a:r>
              <a:rPr lang="ru-RU" altLang="en-US" sz="3200" dirty="0">
                <a:latin typeface="Segoe Script" panose="030B0504020000000003" pitchFamily="66" charset="0"/>
              </a:rPr>
              <a:t>Организация подготовки обучающихся  к участию в </a:t>
            </a:r>
            <a:r>
              <a:rPr lang="ru-RU" altLang="en-US" sz="3200" dirty="0" err="1">
                <a:latin typeface="Segoe Script" panose="030B0504020000000003" pitchFamily="66" charset="0"/>
              </a:rPr>
              <a:t>ВсОШ</a:t>
            </a:r>
            <a:r>
              <a:rPr lang="ru-RU" altLang="en-US" sz="3200" dirty="0">
                <a:latin typeface="Segoe Script" panose="030B0504020000000003" pitchFamily="66" charset="0"/>
              </a:rPr>
              <a:t>. 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444500" y="1278856"/>
            <a:ext cx="11303000" cy="568325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en-US" sz="2400" i="1" dirty="0"/>
              <a:t>организовать  работу (подготовку)  в  течение  всего учебного  года. </a:t>
            </a:r>
          </a:p>
          <a:p>
            <a:pPr marL="0" indent="0">
              <a:lnSpc>
                <a:spcPct val="150000"/>
              </a:lnSpc>
              <a:buNone/>
            </a:pPr>
            <a:endParaRPr lang="ru-RU" altLang="en-US" sz="2400" i="1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altLang="en-US" sz="2400" i="1" dirty="0"/>
              <a:t>готовить  учеников  систематически  с  начала  учебного  года  и постепенно усложнять материал;</a:t>
            </a:r>
          </a:p>
          <a:p>
            <a:pPr marL="0" indent="0">
              <a:buNone/>
            </a:pPr>
            <a:endParaRPr lang="ru-RU" altLang="en-US" sz="2400" i="1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altLang="en-US" sz="2400" i="1" dirty="0"/>
              <a:t>    определить темы консультаций по наиболее сложным и запутанным </a:t>
            </a:r>
          </a:p>
          <a:p>
            <a:pPr marL="0" indent="0">
              <a:buNone/>
            </a:pPr>
            <a:r>
              <a:rPr lang="ru-RU" altLang="en-US" sz="2400" i="1" dirty="0"/>
              <a:t>вопросам;</a:t>
            </a:r>
          </a:p>
          <a:p>
            <a:pPr marL="0" indent="0">
              <a:buNone/>
            </a:pPr>
            <a:endParaRPr lang="ru-RU" altLang="en-US" sz="2400" i="1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altLang="en-US" sz="2400" i="1" dirty="0"/>
              <a:t>определить  периоды  проверки  знаний  обучающегося  и  выбирать  формы контроля – тесты, устный опрос и т. д.</a:t>
            </a:r>
          </a:p>
          <a:p>
            <a:endParaRPr lang="ru-RU" alt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мещающее содержимое 3" descr="Eyes Open SB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3426" y="1077327"/>
            <a:ext cx="6832600" cy="5719445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80B6471-CE1B-1D7D-FDCD-05BB74C2D4A7}"/>
              </a:ext>
            </a:extLst>
          </p:cNvPr>
          <p:cNvSpPr/>
          <p:nvPr/>
        </p:nvSpPr>
        <p:spPr>
          <a:xfrm>
            <a:off x="225656" y="61228"/>
            <a:ext cx="89562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Eyes open Student`s Book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мещающее содержимое 3" descr="Eyes open WB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3597" y="957580"/>
            <a:ext cx="5424805" cy="590042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DAFA1E20-2AA4-C0D3-C4D0-09F50AB87B30}"/>
              </a:ext>
            </a:extLst>
          </p:cNvPr>
          <p:cNvSpPr/>
          <p:nvPr/>
        </p:nvSpPr>
        <p:spPr>
          <a:xfrm>
            <a:off x="802826" y="34250"/>
            <a:ext cx="77896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Eyes open 2 Workbook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784" y="265259"/>
            <a:ext cx="11001375" cy="783590"/>
          </a:xfrm>
        </p:spPr>
        <p:txBody>
          <a:bodyPr/>
          <a:lstStyle/>
          <a:p>
            <a:pPr algn="ctr"/>
            <a:r>
              <a:rPr lang="ru-RU" altLang="en-US" b="1" dirty="0">
                <a:latin typeface="Segoe Script" panose="030B0504020000000003" pitchFamily="66" charset="0"/>
              </a:rPr>
              <a:t>1. </a:t>
            </a:r>
            <a:r>
              <a:rPr lang="ru-RU" altLang="en-US" sz="2800" b="1" dirty="0">
                <a:latin typeface="Segoe Script" panose="030B0504020000000003" pitchFamily="66" charset="0"/>
              </a:rPr>
              <a:t>Постановка цели. Для чего обучающемуся, нужно принимать участие в </a:t>
            </a:r>
            <a:r>
              <a:rPr lang="ru-RU" altLang="en-US" sz="2800" b="1" dirty="0" err="1">
                <a:latin typeface="Segoe Script" panose="030B0504020000000003" pitchFamily="66" charset="0"/>
              </a:rPr>
              <a:t>ВсОШ</a:t>
            </a:r>
            <a:r>
              <a:rPr lang="ru-RU" altLang="en-US" sz="2800" b="1" dirty="0">
                <a:latin typeface="Segoe Script" panose="030B0504020000000003" pitchFamily="66" charset="0"/>
              </a:rPr>
              <a:t>?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09600" y="1392194"/>
            <a:ext cx="10972800" cy="4735555"/>
          </a:xfrm>
        </p:spPr>
        <p:txBody>
          <a:bodyPr/>
          <a:lstStyle/>
          <a:p>
            <a:r>
              <a:rPr lang="ru-RU" altLang="en-US" sz="2400" dirty="0"/>
              <a:t>Олимпиада по английскому языку проводится в целях выявления и</a:t>
            </a:r>
          </a:p>
          <a:p>
            <a:pPr marL="0" indent="0">
              <a:buNone/>
            </a:pPr>
            <a:r>
              <a:rPr lang="ru-RU" altLang="en-US" sz="2400" dirty="0"/>
              <a:t>развития у обучающихся творческих способностей и интереса к научной</a:t>
            </a:r>
          </a:p>
          <a:p>
            <a:pPr marL="0" indent="0">
              <a:buNone/>
            </a:pPr>
            <a:r>
              <a:rPr lang="ru-RU" altLang="en-US" sz="2400" dirty="0"/>
              <a:t>(научно-исследовательской) деятельности, пропаганды научных знаний.</a:t>
            </a:r>
          </a:p>
          <a:p>
            <a:pPr marL="0" indent="0">
              <a:buNone/>
            </a:pPr>
            <a:endParaRPr lang="ru-RU" altLang="en-US" sz="2400" dirty="0"/>
          </a:p>
          <a:p>
            <a:pPr marL="0" indent="0">
              <a:buNone/>
            </a:pPr>
            <a:r>
              <a:rPr lang="ru-RU" altLang="en-US" sz="2400" dirty="0"/>
              <a:t>Задачи олимпиады:</a:t>
            </a:r>
          </a:p>
          <a:p>
            <a:r>
              <a:rPr lang="ru-RU" altLang="en-US" sz="2400" dirty="0"/>
              <a:t>популяризация английского языка и культур англоязычных стран в</a:t>
            </a:r>
          </a:p>
          <a:p>
            <a:pPr marL="0" indent="0">
              <a:buNone/>
            </a:pPr>
            <a:r>
              <a:rPr lang="ru-RU" altLang="en-US" sz="2400" dirty="0"/>
              <a:t>Российской Федерации;</a:t>
            </a:r>
          </a:p>
          <a:p>
            <a:r>
              <a:rPr lang="ru-RU" altLang="en-US" sz="2400" dirty="0"/>
              <a:t>выявление школьников, проявляющих интерес к изучению английского</a:t>
            </a:r>
          </a:p>
          <a:p>
            <a:pPr marL="0" indent="0">
              <a:buNone/>
            </a:pPr>
            <a:r>
              <a:rPr lang="ru-RU" altLang="en-US" sz="2400" dirty="0"/>
              <a:t>языка и культур англоязычных стран.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2" y="492073"/>
            <a:ext cx="10848975" cy="801370"/>
          </a:xfrm>
        </p:spPr>
        <p:txBody>
          <a:bodyPr/>
          <a:lstStyle/>
          <a:p>
            <a:pPr algn="ctr"/>
            <a:r>
              <a:rPr lang="ru-RU" altLang="en-US" b="1" dirty="0">
                <a:latin typeface="Segoe Script" panose="030B0504020000000003" pitchFamily="66" charset="0"/>
              </a:rPr>
              <a:t>2</a:t>
            </a:r>
            <a:r>
              <a:rPr lang="ru-RU" altLang="en-US" sz="4000" b="1" dirty="0">
                <a:latin typeface="Segoe Script" panose="030B0504020000000003" pitchFamily="66" charset="0"/>
              </a:rPr>
              <a:t>. </a:t>
            </a:r>
            <a:r>
              <a:rPr lang="ru-RU" altLang="en-US" sz="3200" b="1" dirty="0">
                <a:latin typeface="Segoe Script" panose="030B0504020000000003" pitchFamily="66" charset="0"/>
              </a:rPr>
              <a:t>Понимание структуры, содержания и требований к    выполнению заданий в </a:t>
            </a:r>
            <a:r>
              <a:rPr lang="ru-RU" altLang="en-US" sz="3200" b="1" dirty="0" err="1">
                <a:latin typeface="Segoe Script" panose="030B0504020000000003" pitchFamily="66" charset="0"/>
              </a:rPr>
              <a:t>ВсОШ</a:t>
            </a:r>
            <a:r>
              <a:rPr lang="ru-RU" altLang="en-US" sz="3200" b="1" dirty="0">
                <a:latin typeface="Segoe Script" panose="030B0504020000000003" pitchFamily="66" charset="0"/>
              </a:rPr>
              <a:t>.</a:t>
            </a:r>
            <a:endParaRPr lang="ru-RU" altLang="en-US" sz="2800" b="1" dirty="0">
              <a:latin typeface="Segoe Script" panose="030B0504020000000003" pitchFamily="66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247135" y="1742440"/>
            <a:ext cx="10972800" cy="4953000"/>
          </a:xfrm>
        </p:spPr>
        <p:txBody>
          <a:bodyPr/>
          <a:lstStyle/>
          <a:p>
            <a:r>
              <a:rPr lang="ru-RU" altLang="en-US" sz="2800" dirty="0"/>
              <a:t>Важно, чтобы обучающийся знал виды и структуру олимпиадного задания. Умел с ними работать и соблюдал все требования к их выполнению. Например, частой ошибкой у  обучающихся, которые проходят Школьный этап олимпиады является, недостаточное количество слов, требуемое и указанное в самом задании, не смотря на то, что структура и содержание письма соответствуют заданию.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55257"/>
            <a:ext cx="10972800" cy="582613"/>
          </a:xfrm>
        </p:spPr>
        <p:txBody>
          <a:bodyPr/>
          <a:lstStyle/>
          <a:p>
            <a:r>
              <a:rPr lang="ru-RU" altLang="en-US" b="1" dirty="0">
                <a:latin typeface="Segoe Script" panose="030B0504020000000003" pitchFamily="66" charset="0"/>
              </a:rPr>
              <a:t>3. Анализ уровня владения языком.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527221" y="937870"/>
            <a:ext cx="10972800" cy="4953000"/>
          </a:xfrm>
        </p:spPr>
        <p:txBody>
          <a:bodyPr/>
          <a:lstStyle/>
          <a:p>
            <a:r>
              <a:rPr lang="ru-RU" altLang="en-US" dirty="0"/>
              <a:t>После выбора олимпиады важно правильно оценить силы ученика. Для этого стоит выполнить задания прошлых лет и сравнить с представленными результатами.  </a:t>
            </a:r>
          </a:p>
          <a:p>
            <a:pPr marL="0" indent="0" algn="just">
              <a:buNone/>
            </a:pPr>
            <a:r>
              <a:rPr lang="ru-RU" altLang="en-US" sz="2800" dirty="0"/>
              <a:t>Например, задания к всероссийской школьной олимпиаде, а также ответы и </a:t>
            </a:r>
            <a:r>
              <a:rPr lang="ru-RU" altLang="en-US" sz="2800" dirty="0" err="1"/>
              <a:t>видеоразборы</a:t>
            </a:r>
            <a:r>
              <a:rPr lang="ru-RU" altLang="en-US" sz="2800" dirty="0"/>
              <a:t> заданий можно найти на сайте олимпиады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C9FBBDF-9F32-11A8-07C2-BF55F1052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42" y="4464116"/>
            <a:ext cx="9885405" cy="239388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38943"/>
            <a:ext cx="10972800" cy="582613"/>
          </a:xfrm>
        </p:spPr>
        <p:txBody>
          <a:bodyPr/>
          <a:lstStyle/>
          <a:p>
            <a:pPr algn="ctr"/>
            <a:r>
              <a:rPr lang="ru-RU" altLang="en-US" b="1" dirty="0"/>
              <a:t>4. </a:t>
            </a:r>
            <a:r>
              <a:rPr lang="ru-RU" altLang="en-US" b="1" dirty="0">
                <a:latin typeface="Segoe Script" panose="030B0504020000000003" pitchFamily="66" charset="0"/>
              </a:rPr>
              <a:t>Разработка индивидуального плана подготовки.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543697" y="1603118"/>
            <a:ext cx="10972800" cy="4953000"/>
          </a:xfrm>
        </p:spPr>
        <p:txBody>
          <a:bodyPr/>
          <a:lstStyle/>
          <a:p>
            <a:r>
              <a:rPr lang="ru-RU" altLang="en-US" dirty="0"/>
              <a:t>Важно начать подготовку к олимпиаде вовремя! Минимум за год до начала олимпиады школьнику нужно выполнять задания и узнать свои сильные и слабые стороны, а так же выявить пробелы в знаниях. Правильное планирование подготовки к олимпиаде — половина успеха. Важно узнать, какие разделы требуют проработки, сколько времени реально еженедельно тратить на подготовку.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929</Words>
  <Application>Microsoft Office PowerPoint</Application>
  <PresentationFormat>Произвольный</PresentationFormat>
  <Paragraphs>58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Blue Waves</vt:lpstr>
      <vt:lpstr>  Система подготовки обучающихся к участию во Всероссийской олимпиаде школьников по английскому языку.  </vt:lpstr>
      <vt:lpstr>Выявление обучающихся для участия в предметной олимпиаде по английскому языку.</vt:lpstr>
      <vt:lpstr>Организация подготовки обучающихся  к участию в ВсОШ. </vt:lpstr>
      <vt:lpstr>Презентация PowerPoint</vt:lpstr>
      <vt:lpstr>Презентация PowerPoint</vt:lpstr>
      <vt:lpstr>1. Постановка цели. Для чего обучающемуся, нужно принимать участие в ВсОШ?</vt:lpstr>
      <vt:lpstr>2. Понимание структуры, содержания и требований к    выполнению заданий в ВсОШ.</vt:lpstr>
      <vt:lpstr>3. Анализ уровня владения языком.</vt:lpstr>
      <vt:lpstr>4. Разработка индивидуального плана подготовки.</vt:lpstr>
      <vt:lpstr>5. Работа над лексикой и грамматикой.</vt:lpstr>
      <vt:lpstr>Как работать над расширением словарного запаса: </vt:lpstr>
      <vt:lpstr>Презентация PowerPoint</vt:lpstr>
      <vt:lpstr>Презентация PowerPoint</vt:lpstr>
      <vt:lpstr>6. Развитие навыков чтения и аудирования.</vt:lpstr>
      <vt:lpstr>Презентация PowerPoint</vt:lpstr>
      <vt:lpstr>7. Подготовка к письменной части.</vt:lpstr>
      <vt:lpstr>Презентация PowerPoint</vt:lpstr>
      <vt:lpstr>8. Тренировки устной части.</vt:lpstr>
      <vt:lpstr>9. Самопроверка.</vt:lpstr>
      <vt:lpstr>Заключение.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user</cp:lastModifiedBy>
  <cp:revision>15</cp:revision>
  <dcterms:created xsi:type="dcterms:W3CDTF">2023-10-18T10:40:00Z</dcterms:created>
  <dcterms:modified xsi:type="dcterms:W3CDTF">2023-10-18T13:54:43Z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1049-12.2.0.13266</vt:lpwstr>
  </property>
  <property fmtid="{D5CDD505-2E9C-101B-9397-08002B2CF9AE}" pid="3" name="ICV">
    <vt:lpwstr>77E4E3863FF4484A994461F8549B8AC6_12</vt:lpwstr>
  </property>
</Properties>
</file>