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3" r:id="rId5"/>
    <p:sldId id="288" r:id="rId6"/>
    <p:sldId id="281" r:id="rId7"/>
    <p:sldId id="259" r:id="rId8"/>
    <p:sldId id="284" r:id="rId9"/>
    <p:sldId id="285" r:id="rId10"/>
    <p:sldId id="286" r:id="rId11"/>
    <p:sldId id="289" r:id="rId12"/>
    <p:sldId id="291" r:id="rId13"/>
    <p:sldId id="292" r:id="rId14"/>
    <p:sldId id="293" r:id="rId15"/>
    <p:sldId id="294" r:id="rId16"/>
    <p:sldId id="295" r:id="rId17"/>
    <p:sldId id="296"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29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7D01D13-1843-4AA7-A490-8B497AD123EB}" type="datetimeFigureOut">
              <a:rPr lang="ru-RU" smtClean="0"/>
              <a:pPr/>
              <a:t>19.10.2023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0AD92B-4AEE-49FB-8F00-3A2951A5C7C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7D01D13-1843-4AA7-A490-8B497AD123EB}" type="datetimeFigureOut">
              <a:rPr lang="ru-RU" smtClean="0"/>
              <a:pPr/>
              <a:t>19.10.2023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0AD92B-4AEE-49FB-8F00-3A2951A5C7C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7D01D13-1843-4AA7-A490-8B497AD123EB}" type="datetimeFigureOut">
              <a:rPr lang="ru-RU" smtClean="0"/>
              <a:pPr/>
              <a:t>19.10.2023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0AD92B-4AEE-49FB-8F00-3A2951A5C7C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7D01D13-1843-4AA7-A490-8B497AD123EB}" type="datetimeFigureOut">
              <a:rPr lang="ru-RU" smtClean="0"/>
              <a:pPr/>
              <a:t>19.10.2023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0AD92B-4AEE-49FB-8F00-3A2951A5C7C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7D01D13-1843-4AA7-A490-8B497AD123EB}" type="datetimeFigureOut">
              <a:rPr lang="ru-RU" smtClean="0"/>
              <a:pPr/>
              <a:t>19.10.2023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0AD92B-4AEE-49FB-8F00-3A2951A5C7C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7D01D13-1843-4AA7-A490-8B497AD123EB}" type="datetimeFigureOut">
              <a:rPr lang="ru-RU" smtClean="0"/>
              <a:pPr/>
              <a:t>19.10.2023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0AD92B-4AEE-49FB-8F00-3A2951A5C7C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7D01D13-1843-4AA7-A490-8B497AD123EB}" type="datetimeFigureOut">
              <a:rPr lang="ru-RU" smtClean="0"/>
              <a:pPr/>
              <a:t>19.10.2023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60AD92B-4AEE-49FB-8F00-3A2951A5C7C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7D01D13-1843-4AA7-A490-8B497AD123EB}" type="datetimeFigureOut">
              <a:rPr lang="ru-RU" smtClean="0"/>
              <a:pPr/>
              <a:t>19.10.2023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60AD92B-4AEE-49FB-8F00-3A2951A5C7C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7D01D13-1843-4AA7-A490-8B497AD123EB}" type="datetimeFigureOut">
              <a:rPr lang="ru-RU" smtClean="0"/>
              <a:pPr/>
              <a:t>19.10.2023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60AD92B-4AEE-49FB-8F00-3A2951A5C7C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7D01D13-1843-4AA7-A490-8B497AD123EB}" type="datetimeFigureOut">
              <a:rPr lang="ru-RU" smtClean="0"/>
              <a:pPr/>
              <a:t>19.10.2023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0AD92B-4AEE-49FB-8F00-3A2951A5C7C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7D01D13-1843-4AA7-A490-8B497AD123EB}" type="datetimeFigureOut">
              <a:rPr lang="ru-RU" smtClean="0"/>
              <a:pPr/>
              <a:t>19.10.2023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0AD92B-4AEE-49FB-8F00-3A2951A5C7C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01D13-1843-4AA7-A490-8B497AD123EB}" type="datetimeFigureOut">
              <a:rPr lang="ru-RU" smtClean="0"/>
              <a:pPr/>
              <a:t>19.10.2023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0AD92B-4AEE-49FB-8F00-3A2951A5C7C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lifeintheuktests.co.uk/life-in-the-uk-test/" TargetMode="External"/><Relationship Id="rId2" Type="http://schemas.openxmlformats.org/officeDocument/2006/relationships/hyperlink" Target="https://upwego.ru/index.php/culturebank/course" TargetMode="External"/><Relationship Id="rId1" Type="http://schemas.openxmlformats.org/officeDocument/2006/relationships/slideLayout" Target="../slideLayouts/slideLayout2.xml"/><Relationship Id="rId4" Type="http://schemas.openxmlformats.org/officeDocument/2006/relationships/hyperlink" Target="https://www.biography.co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16.xml.rels><?xml version="1.0" encoding="UTF-8" standalone="yes"?>
<Relationships xmlns="http://schemas.openxmlformats.org/package/2006/relationships"><Relationship Id="rId8" Type="http://schemas.openxmlformats.org/officeDocument/2006/relationships/hyperlink" Target="https://www.boatloadpuzzles.com/" TargetMode="External"/><Relationship Id="rId3" Type="http://schemas.openxmlformats.org/officeDocument/2006/relationships/hyperlink" Target="https://olimpiada.ru/" TargetMode="External"/><Relationship Id="rId7" Type="http://schemas.openxmlformats.org/officeDocument/2006/relationships/hyperlink" Target="https://quizlet.com/ru" TargetMode="External"/><Relationship Id="rId2" Type="http://schemas.openxmlformats.org/officeDocument/2006/relationships/hyperlink" Target="http://tea4er.ru/" TargetMode="External"/><Relationship Id="rId1" Type="http://schemas.openxmlformats.org/officeDocument/2006/relationships/slideLayout" Target="../slideLayouts/slideLayout2.xml"/><Relationship Id="rId6" Type="http://schemas.openxmlformats.org/officeDocument/2006/relationships/hyperlink" Target="https://english.mosolymp.ru/" TargetMode="External"/><Relationship Id="rId5" Type="http://schemas.openxmlformats.org/officeDocument/2006/relationships/hyperlink" Target="https://writeandimprove.com/" TargetMode="External"/><Relationship Id="rId10" Type="http://schemas.openxmlformats.org/officeDocument/2006/relationships/hyperlink" Target="https://mini-ielts.com/" TargetMode="External"/><Relationship Id="rId4" Type="http://schemas.openxmlformats.org/officeDocument/2006/relationships/hyperlink" Target="https://www.esl-lab.com/" TargetMode="External"/><Relationship Id="rId9" Type="http://schemas.openxmlformats.org/officeDocument/2006/relationships/hyperlink" Target="http://www.bbc.co.uk/learningenglish/english/feature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dirty="0" smtClean="0"/>
              <a:t>C</a:t>
            </a:r>
            <a:r>
              <a:rPr lang="ru-RU" dirty="0" err="1" smtClean="0"/>
              <a:t>истема</a:t>
            </a:r>
            <a:r>
              <a:rPr lang="ru-RU" dirty="0" smtClean="0"/>
              <a:t> работы по подготовке обучающихся к результативному  участию в олимпиадах по английскому языку ( из опыта работы).</a:t>
            </a:r>
            <a:endParaRPr lang="ru-RU" dirty="0"/>
          </a:p>
        </p:txBody>
      </p:sp>
      <p:sp>
        <p:nvSpPr>
          <p:cNvPr id="3" name="Подзаголовок 2"/>
          <p:cNvSpPr>
            <a:spLocks noGrp="1"/>
          </p:cNvSpPr>
          <p:nvPr>
            <p:ph type="subTitle" idx="1"/>
          </p:nvPr>
        </p:nvSpPr>
        <p:spPr>
          <a:xfrm>
            <a:off x="5286380" y="4643446"/>
            <a:ext cx="2486020" cy="995354"/>
          </a:xfrm>
        </p:spPr>
        <p:txBody>
          <a:bodyPr>
            <a:normAutofit/>
          </a:bodyPr>
          <a:lstStyle/>
          <a:p>
            <a:endParaRPr lang="ru-RU" dirty="0" smtClean="0"/>
          </a:p>
          <a:p>
            <a:endParaRPr lang="ru-RU" dirty="0"/>
          </a:p>
        </p:txBody>
      </p:sp>
      <p:sp>
        <p:nvSpPr>
          <p:cNvPr id="4" name="TextBox 3"/>
          <p:cNvSpPr txBox="1"/>
          <p:nvPr/>
        </p:nvSpPr>
        <p:spPr>
          <a:xfrm>
            <a:off x="6929454" y="5929330"/>
            <a:ext cx="2071702" cy="738664"/>
          </a:xfrm>
          <a:prstGeom prst="rect">
            <a:avLst/>
          </a:prstGeom>
          <a:noFill/>
        </p:spPr>
        <p:txBody>
          <a:bodyPr wrap="square" rtlCol="0">
            <a:spAutoFit/>
          </a:bodyPr>
          <a:lstStyle/>
          <a:p>
            <a:r>
              <a:rPr lang="ru-RU" sz="1400" dirty="0" smtClean="0"/>
              <a:t>Выполнила: учитель английского языка, </a:t>
            </a:r>
            <a:r>
              <a:rPr lang="ru-RU" sz="1400" dirty="0" err="1" smtClean="0"/>
              <a:t>Мальшакова</a:t>
            </a:r>
            <a:r>
              <a:rPr lang="ru-RU" sz="1400" dirty="0" smtClean="0"/>
              <a:t> С.В.  </a:t>
            </a:r>
            <a:endParaRPr lang="ru-RU"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Конкурсные задания </a:t>
            </a:r>
            <a:r>
              <a:rPr lang="ru-RU" b="1" dirty="0" err="1" smtClean="0"/>
              <a:t>ВсОШ</a:t>
            </a:r>
            <a:endParaRPr lang="ru-RU" dirty="0"/>
          </a:p>
        </p:txBody>
      </p:sp>
      <p:sp>
        <p:nvSpPr>
          <p:cNvPr id="3" name="Содержимое 2"/>
          <p:cNvSpPr>
            <a:spLocks noGrp="1"/>
          </p:cNvSpPr>
          <p:nvPr>
            <p:ph idx="1"/>
          </p:nvPr>
        </p:nvSpPr>
        <p:spPr/>
        <p:txBody>
          <a:bodyPr/>
          <a:lstStyle/>
          <a:p>
            <a:pPr marL="514350" indent="-514350">
              <a:buAutoNum type="arabicPeriod"/>
            </a:pPr>
            <a:r>
              <a:rPr lang="en-US" b="1" dirty="0" smtClean="0"/>
              <a:t>Listening</a:t>
            </a:r>
          </a:p>
          <a:p>
            <a:pPr marL="514350" indent="-514350">
              <a:buAutoNum type="arabicPeriod"/>
            </a:pPr>
            <a:r>
              <a:rPr lang="en-US" b="1" dirty="0" smtClean="0"/>
              <a:t>Reading</a:t>
            </a:r>
          </a:p>
          <a:p>
            <a:pPr marL="514350" indent="-514350">
              <a:buAutoNum type="arabicPeriod"/>
            </a:pPr>
            <a:r>
              <a:rPr lang="en-US" b="1" dirty="0" smtClean="0"/>
              <a:t>Use of English</a:t>
            </a:r>
          </a:p>
          <a:p>
            <a:pPr marL="514350" indent="-514350">
              <a:buAutoNum type="arabicPeriod"/>
            </a:pPr>
            <a:r>
              <a:rPr lang="en-US" b="1" dirty="0" smtClean="0"/>
              <a:t>Writing</a:t>
            </a:r>
            <a:endParaRPr lang="ru-RU" b="1" dirty="0" smtClean="0"/>
          </a:p>
          <a:p>
            <a:pPr marL="514350" indent="-514350">
              <a:buAutoNum type="arabicPeriod"/>
            </a:pPr>
            <a:r>
              <a:rPr lang="en-US" b="1" dirty="0" smtClean="0"/>
              <a:t>Speaking</a:t>
            </a:r>
            <a:r>
              <a:rPr lang="ru-RU" b="1" dirty="0" smtClean="0"/>
              <a:t> </a:t>
            </a:r>
            <a:r>
              <a:rPr lang="ru-RU" sz="1800" b="1" dirty="0" smtClean="0"/>
              <a:t>(муниципальный, региональный,  заключительный)</a:t>
            </a:r>
            <a:endParaRPr lang="ru-RU" sz="1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ru-RU" b="1" dirty="0" err="1" smtClean="0"/>
              <a:t>ВсОШ</a:t>
            </a:r>
            <a:endParaRPr lang="ru-RU" b="1" dirty="0"/>
          </a:p>
        </p:txBody>
      </p:sp>
      <p:graphicFrame>
        <p:nvGraphicFramePr>
          <p:cNvPr id="4" name="Содержимое 3"/>
          <p:cNvGraphicFramePr>
            <a:graphicFrameLocks noGrp="1"/>
          </p:cNvGraphicFramePr>
          <p:nvPr>
            <p:ph idx="1"/>
          </p:nvPr>
        </p:nvGraphicFramePr>
        <p:xfrm>
          <a:off x="428596" y="988236"/>
          <a:ext cx="8229600" cy="5182359"/>
        </p:xfrm>
        <a:graphic>
          <a:graphicData uri="http://schemas.openxmlformats.org/drawingml/2006/table">
            <a:tbl>
              <a:tblPr firstRow="1" bandRow="1">
                <a:tableStyleId>{5C22544A-7EE6-4342-B048-85BDC9FD1C3A}</a:tableStyleId>
              </a:tblPr>
              <a:tblGrid>
                <a:gridCol w="4114800"/>
                <a:gridCol w="4114800"/>
              </a:tblGrid>
              <a:tr h="809519">
                <a:tc>
                  <a:txBody>
                    <a:bodyPr/>
                    <a:lstStyle/>
                    <a:p>
                      <a:r>
                        <a:rPr lang="ru-RU" dirty="0" smtClean="0"/>
                        <a:t>Конкурс понимания  устного текста (</a:t>
                      </a:r>
                      <a:r>
                        <a:rPr lang="en-US" dirty="0" smtClean="0"/>
                        <a:t>Listening)</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Конкурс понимания  письменного</a:t>
                      </a:r>
                      <a:r>
                        <a:rPr lang="ru-RU" baseline="0" dirty="0" smtClean="0"/>
                        <a:t> </a:t>
                      </a:r>
                      <a:r>
                        <a:rPr lang="ru-RU" dirty="0" smtClean="0"/>
                        <a:t>текста (</a:t>
                      </a:r>
                      <a:r>
                        <a:rPr lang="en-US" dirty="0" smtClean="0"/>
                        <a:t>Reading)</a:t>
                      </a:r>
                      <a:endParaRPr lang="ru-RU" dirty="0" smtClean="0"/>
                    </a:p>
                    <a:p>
                      <a:endParaRPr lang="ru-RU" dirty="0"/>
                    </a:p>
                  </a:txBody>
                  <a:tcPr/>
                </a:tc>
              </a:tr>
              <a:tr h="758453">
                <a:tc>
                  <a:txBody>
                    <a:bodyPr/>
                    <a:lstStyle/>
                    <a:p>
                      <a:r>
                        <a:rPr lang="en-US" sz="1400" dirty="0" smtClean="0"/>
                        <a:t>1.</a:t>
                      </a:r>
                      <a:r>
                        <a:rPr lang="ru-RU" sz="1400" dirty="0" smtClean="0"/>
                        <a:t>Задания</a:t>
                      </a:r>
                      <a:r>
                        <a:rPr lang="ru-RU" sz="1400" baseline="0" dirty="0" smtClean="0"/>
                        <a:t> на альтернативный выбор (установления истинности или ложности).</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a:t>
                      </a:r>
                      <a:r>
                        <a:rPr lang="ru-RU" sz="1400" dirty="0" smtClean="0"/>
                        <a:t>Задания</a:t>
                      </a:r>
                      <a:r>
                        <a:rPr lang="ru-RU" sz="1400" baseline="0" dirty="0" smtClean="0"/>
                        <a:t> на альтернативный выбор (установления истинности или ложности).</a:t>
                      </a:r>
                      <a:endParaRPr lang="ru-RU" sz="1400" dirty="0" smtClean="0"/>
                    </a:p>
                    <a:p>
                      <a:endParaRPr lang="ru-RU" sz="1400" dirty="0"/>
                    </a:p>
                  </a:txBody>
                  <a:tcPr/>
                </a:tc>
              </a:tr>
              <a:tr h="647615">
                <a:tc>
                  <a:txBody>
                    <a:bodyPr/>
                    <a:lstStyle/>
                    <a:p>
                      <a:r>
                        <a:rPr lang="ru-RU" sz="1400" dirty="0" smtClean="0"/>
                        <a:t>2. Задания на множественный выбор</a:t>
                      </a:r>
                    </a:p>
                    <a:p>
                      <a:r>
                        <a:rPr lang="ru-RU" sz="1400" dirty="0" smtClean="0"/>
                        <a:t> ( выбор правильного варианта ответа).</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2. Задания на множественный выбор </a:t>
                      </a:r>
                    </a:p>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 выбор правильного варианта ответа).</a:t>
                      </a:r>
                    </a:p>
                    <a:p>
                      <a:endParaRPr lang="ru-RU" sz="1400" dirty="0"/>
                    </a:p>
                  </a:txBody>
                  <a:tcPr/>
                </a:tc>
              </a:tr>
              <a:tr h="647615">
                <a:tc>
                  <a:txBody>
                    <a:bodyPr/>
                    <a:lstStyle/>
                    <a:p>
                      <a:r>
                        <a:rPr lang="ru-RU" sz="1400" dirty="0" smtClean="0"/>
                        <a:t>3. Задание на заполнение пробелов в тексте заполнение,</a:t>
                      </a:r>
                      <a:r>
                        <a:rPr lang="ru-RU" sz="1400" baseline="0" dirty="0" smtClean="0"/>
                        <a:t> заполнение таблиц.</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3. Задание на заполнение пробелов в тексте заполнение,</a:t>
                      </a:r>
                      <a:r>
                        <a:rPr lang="ru-RU" sz="1400" baseline="0" dirty="0" smtClean="0"/>
                        <a:t> заполнение таблиц.</a:t>
                      </a:r>
                      <a:endParaRPr lang="ru-RU" sz="1400" dirty="0" smtClean="0"/>
                    </a:p>
                    <a:p>
                      <a:endParaRPr lang="ru-RU" sz="1400" dirty="0"/>
                    </a:p>
                  </a:txBody>
                  <a:tcPr/>
                </a:tc>
              </a:tr>
              <a:tr h="647615">
                <a:tc>
                  <a:txBody>
                    <a:bodyPr/>
                    <a:lstStyle/>
                    <a:p>
                      <a:r>
                        <a:rPr lang="ru-RU" sz="1400" dirty="0" smtClean="0"/>
                        <a:t>4. Задания</a:t>
                      </a:r>
                      <a:r>
                        <a:rPr lang="ru-RU" sz="1400" baseline="0" dirty="0" smtClean="0"/>
                        <a:t> на множественное соответствие (соотнесение).</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4. Задания</a:t>
                      </a:r>
                      <a:r>
                        <a:rPr lang="ru-RU" sz="1400" baseline="0" dirty="0" smtClean="0"/>
                        <a:t> на множественное соответствие (соотнесение).</a:t>
                      </a:r>
                      <a:endParaRPr lang="ru-RU" sz="1400" dirty="0" smtClean="0"/>
                    </a:p>
                    <a:p>
                      <a:endParaRPr lang="ru-RU" sz="1400" dirty="0"/>
                    </a:p>
                  </a:txBody>
                  <a:tcPr/>
                </a:tc>
              </a:tr>
              <a:tr h="583426">
                <a:tc>
                  <a:txBody>
                    <a:bodyPr/>
                    <a:lstStyle/>
                    <a:p>
                      <a:endParaRPr lang="ru-RU" sz="1400" dirty="0"/>
                    </a:p>
                  </a:txBody>
                  <a:tcPr/>
                </a:tc>
                <a:tc>
                  <a:txBody>
                    <a:bodyPr/>
                    <a:lstStyle/>
                    <a:p>
                      <a:r>
                        <a:rPr lang="ru-RU" sz="1400" dirty="0" smtClean="0"/>
                        <a:t>5. Задание на упорядочение  текста (вставка  предложений в текст по смыслу).</a:t>
                      </a:r>
                      <a:endParaRPr lang="ru-RU" sz="1400" dirty="0"/>
                    </a:p>
                  </a:txBody>
                  <a:tcPr/>
                </a:tc>
              </a:tr>
              <a:tr h="323808">
                <a:tc>
                  <a:txBody>
                    <a:bodyPr/>
                    <a:lstStyle/>
                    <a:p>
                      <a:endParaRPr lang="ru-RU" dirty="0"/>
                    </a:p>
                  </a:txBody>
                  <a:tcPr/>
                </a:tc>
                <a:tc>
                  <a:txBody>
                    <a:bodyPr/>
                    <a:lstStyle/>
                    <a:p>
                      <a:endParaRPr lang="ru-RU" dirty="0"/>
                    </a:p>
                  </a:txBody>
                  <a:tcPr/>
                </a:tc>
              </a:tr>
              <a:tr h="323808">
                <a:tc>
                  <a:txBody>
                    <a:bodyPr/>
                    <a:lstStyle/>
                    <a:p>
                      <a:endParaRPr lang="ru-RU" dirty="0"/>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3186106" cy="928670"/>
          </a:xfrm>
        </p:spPr>
        <p:txBody>
          <a:bodyPr>
            <a:normAutofit/>
          </a:bodyPr>
          <a:lstStyle/>
          <a:p>
            <a:r>
              <a:rPr lang="ru-RU" dirty="0" err="1" smtClean="0"/>
              <a:t>ВсОШ</a:t>
            </a:r>
            <a:endParaRPr lang="ru-RU" dirty="0"/>
          </a:p>
        </p:txBody>
      </p:sp>
      <p:graphicFrame>
        <p:nvGraphicFramePr>
          <p:cNvPr id="6" name="Содержимое 5"/>
          <p:cNvGraphicFramePr>
            <a:graphicFrameLocks noGrp="1"/>
          </p:cNvGraphicFramePr>
          <p:nvPr>
            <p:ph idx="1"/>
          </p:nvPr>
        </p:nvGraphicFramePr>
        <p:xfrm>
          <a:off x="428596" y="785794"/>
          <a:ext cx="3143272" cy="1729814"/>
        </p:xfrm>
        <a:graphic>
          <a:graphicData uri="http://schemas.openxmlformats.org/drawingml/2006/table">
            <a:tbl>
              <a:tblPr firstRow="1" bandRow="1">
                <a:tableStyleId>{5C22544A-7EE6-4342-B048-85BDC9FD1C3A}</a:tableStyleId>
              </a:tblPr>
              <a:tblGrid>
                <a:gridCol w="3143272"/>
              </a:tblGrid>
              <a:tr h="541094">
                <a:tc>
                  <a:txBody>
                    <a:bodyPr/>
                    <a:lstStyle/>
                    <a:p>
                      <a:r>
                        <a:rPr lang="ru-RU" dirty="0" smtClean="0"/>
                        <a:t>Нестандартные </a:t>
                      </a:r>
                      <a:endParaRPr lang="ru-RU" dirty="0"/>
                    </a:p>
                  </a:txBody>
                  <a:tcPr/>
                </a:tc>
              </a:tr>
              <a:tr h="979618">
                <a:tc>
                  <a:txBody>
                    <a:bodyPr/>
                    <a:lstStyle/>
                    <a:p>
                      <a:r>
                        <a:rPr lang="ru-RU" dirty="0" smtClean="0"/>
                        <a:t> Задания на множественное соответствие (соотнесение)</a:t>
                      </a:r>
                    </a:p>
                    <a:p>
                      <a:r>
                        <a:rPr lang="en-US" b="1" dirty="0" smtClean="0"/>
                        <a:t>integrated</a:t>
                      </a:r>
                      <a:r>
                        <a:rPr lang="en-US" b="1" baseline="0" dirty="0" smtClean="0"/>
                        <a:t> listening and reading</a:t>
                      </a:r>
                      <a:endParaRPr lang="ru-RU" b="1" dirty="0"/>
                    </a:p>
                  </a:txBody>
                  <a:tcPr/>
                </a:tc>
              </a:tr>
            </a:tbl>
          </a:graphicData>
        </a:graphic>
      </p:graphicFrame>
      <p:sp>
        <p:nvSpPr>
          <p:cNvPr id="8" name="TextBox 7"/>
          <p:cNvSpPr txBox="1"/>
          <p:nvPr/>
        </p:nvSpPr>
        <p:spPr>
          <a:xfrm>
            <a:off x="4572000" y="2714620"/>
            <a:ext cx="3714776" cy="369332"/>
          </a:xfrm>
          <a:prstGeom prst="rect">
            <a:avLst/>
          </a:prstGeom>
          <a:noFill/>
        </p:spPr>
        <p:txBody>
          <a:bodyPr wrap="square" rtlCol="0">
            <a:spAutoFit/>
          </a:bodyPr>
          <a:lstStyle/>
          <a:p>
            <a:endParaRPr lang="ru-RU" dirty="0"/>
          </a:p>
        </p:txBody>
      </p:sp>
      <p:sp>
        <p:nvSpPr>
          <p:cNvPr id="9" name="TextBox 8"/>
          <p:cNvSpPr txBox="1"/>
          <p:nvPr/>
        </p:nvSpPr>
        <p:spPr>
          <a:xfrm>
            <a:off x="3857620" y="857233"/>
            <a:ext cx="5000660" cy="1600438"/>
          </a:xfrm>
          <a:prstGeom prst="rect">
            <a:avLst/>
          </a:prstGeom>
          <a:solidFill>
            <a:schemeClr val="accent4">
              <a:lumMod val="40000"/>
              <a:lumOff val="60000"/>
            </a:schemeClr>
          </a:solidFill>
        </p:spPr>
        <p:txBody>
          <a:bodyPr wrap="square" rtlCol="0">
            <a:spAutoFit/>
          </a:bodyPr>
          <a:lstStyle/>
          <a:p>
            <a:pPr algn="ctr"/>
            <a:r>
              <a:rPr lang="en-US" sz="1400" b="1" dirty="0" smtClean="0">
                <a:latin typeface="Agency FB" pitchFamily="34" charset="0"/>
              </a:rPr>
              <a:t>Integrated Listening and Reading</a:t>
            </a:r>
            <a:endParaRPr lang="ru-RU" sz="1400" b="1" dirty="0" smtClean="0">
              <a:latin typeface="Agency FB" pitchFamily="34" charset="0"/>
            </a:endParaRPr>
          </a:p>
          <a:p>
            <a:r>
              <a:rPr lang="en-US" sz="1400" dirty="0" smtClean="0">
                <a:latin typeface="Agency FB" pitchFamily="34" charset="0"/>
              </a:rPr>
              <a:t>Read the text below, then listen to part of an interview on the same topic. You will</a:t>
            </a:r>
            <a:r>
              <a:rPr lang="ru-RU" sz="1400" dirty="0" smtClean="0"/>
              <a:t> </a:t>
            </a:r>
            <a:r>
              <a:rPr lang="en-US" sz="1400" dirty="0" smtClean="0">
                <a:latin typeface="Agency FB" pitchFamily="34" charset="0"/>
              </a:rPr>
              <a:t>notice that some ideas coincide and some differ in them. Answer questions 16-25 by</a:t>
            </a:r>
            <a:r>
              <a:rPr lang="ru-RU" sz="1400" dirty="0" smtClean="0"/>
              <a:t> </a:t>
            </a:r>
            <a:r>
              <a:rPr lang="en-US" sz="1400" dirty="0" smtClean="0">
                <a:latin typeface="Agency FB" pitchFamily="34" charset="0"/>
              </a:rPr>
              <a:t>choosing </a:t>
            </a:r>
            <a:r>
              <a:rPr lang="en-US" sz="1400" b="1" dirty="0" smtClean="0">
                <a:latin typeface="Agency FB" pitchFamily="34" charset="0"/>
              </a:rPr>
              <a:t>A </a:t>
            </a:r>
            <a:r>
              <a:rPr lang="en-US" sz="1400" dirty="0" smtClean="0">
                <a:latin typeface="Agency FB" pitchFamily="34" charset="0"/>
              </a:rPr>
              <a:t>if the idea is expressed in both materials</a:t>
            </a:r>
            <a:r>
              <a:rPr lang="en-US" sz="1400" b="1" dirty="0" smtClean="0">
                <a:latin typeface="Agency FB" pitchFamily="34" charset="0"/>
              </a:rPr>
              <a:t>, B </a:t>
            </a:r>
            <a:r>
              <a:rPr lang="en-US" sz="1400" dirty="0" smtClean="0">
                <a:latin typeface="Agency FB" pitchFamily="34" charset="0"/>
              </a:rPr>
              <a:t>if it can be found only in the</a:t>
            </a:r>
            <a:r>
              <a:rPr lang="ru-RU" sz="1400" dirty="0" smtClean="0"/>
              <a:t> </a:t>
            </a:r>
            <a:r>
              <a:rPr lang="en-US" sz="1400" dirty="0" smtClean="0">
                <a:latin typeface="Agency FB" pitchFamily="34" charset="0"/>
              </a:rPr>
              <a:t>reading text, </a:t>
            </a:r>
            <a:r>
              <a:rPr lang="en-US" sz="1400" b="1" dirty="0" smtClean="0">
                <a:latin typeface="Agency FB" pitchFamily="34" charset="0"/>
              </a:rPr>
              <a:t>C </a:t>
            </a:r>
            <a:r>
              <a:rPr lang="en-US" sz="1400" dirty="0" smtClean="0">
                <a:latin typeface="Agency FB" pitchFamily="34" charset="0"/>
              </a:rPr>
              <a:t>if it can be found only in the audio</a:t>
            </a:r>
            <a:r>
              <a:rPr lang="ru-RU" sz="1400" dirty="0" smtClean="0"/>
              <a:t> </a:t>
            </a:r>
            <a:r>
              <a:rPr lang="en-US" sz="1400" dirty="0" smtClean="0">
                <a:latin typeface="Agency FB" pitchFamily="34" charset="0"/>
              </a:rPr>
              <a:t>recording, and </a:t>
            </a:r>
            <a:r>
              <a:rPr lang="en-US" sz="1400" b="1" dirty="0" smtClean="0">
                <a:latin typeface="Agency FB" pitchFamily="34" charset="0"/>
              </a:rPr>
              <a:t>D</a:t>
            </a:r>
            <a:r>
              <a:rPr lang="en-US" sz="1400" dirty="0" smtClean="0">
                <a:latin typeface="Agency FB" pitchFamily="34" charset="0"/>
              </a:rPr>
              <a:t> if neither of</a:t>
            </a:r>
            <a:r>
              <a:rPr lang="ru-RU" sz="1400" dirty="0" smtClean="0"/>
              <a:t> </a:t>
            </a:r>
            <a:r>
              <a:rPr lang="en-US" sz="1400" dirty="0" smtClean="0">
                <a:latin typeface="Agency FB" pitchFamily="34" charset="0"/>
              </a:rPr>
              <a:t>the materials expresses the idea. </a:t>
            </a:r>
          </a:p>
          <a:p>
            <a:r>
              <a:rPr lang="en-US" sz="1400" dirty="0" smtClean="0">
                <a:latin typeface="Agency FB" pitchFamily="34" charset="0"/>
              </a:rPr>
              <a:t>Now you have </a:t>
            </a:r>
            <a:r>
              <a:rPr lang="en-US" sz="1400" b="1" dirty="0" smtClean="0">
                <a:latin typeface="Agency FB" pitchFamily="34" charset="0"/>
              </a:rPr>
              <a:t>10</a:t>
            </a:r>
            <a:r>
              <a:rPr lang="en-US" sz="1400" dirty="0" smtClean="0">
                <a:latin typeface="Agency FB" pitchFamily="34" charset="0"/>
              </a:rPr>
              <a:t> minutes to read the text.</a:t>
            </a:r>
            <a:endParaRPr lang="ru-RU" sz="1400" dirty="0"/>
          </a:p>
        </p:txBody>
      </p:sp>
      <p:sp>
        <p:nvSpPr>
          <p:cNvPr id="10" name="TextBox 9"/>
          <p:cNvSpPr txBox="1"/>
          <p:nvPr/>
        </p:nvSpPr>
        <p:spPr>
          <a:xfrm>
            <a:off x="3786182" y="2571744"/>
            <a:ext cx="5214974" cy="1015663"/>
          </a:xfrm>
          <a:prstGeom prst="rect">
            <a:avLst/>
          </a:prstGeom>
          <a:noFill/>
        </p:spPr>
        <p:txBody>
          <a:bodyPr wrap="square" rtlCol="0">
            <a:spAutoFit/>
          </a:bodyPr>
          <a:lstStyle/>
          <a:p>
            <a:pPr algn="just"/>
            <a:r>
              <a:rPr lang="en-US" sz="1200" dirty="0" smtClean="0">
                <a:latin typeface="Agency FB" pitchFamily="34" charset="0"/>
              </a:rPr>
              <a:t>Based on research over the last 20 years, teenagers that don’t read books are less likely to attend college, have reduced language skills, experience depression more frequently, and have lower paying jobs. That is a lot to be alarmed about. Research also notes that reading fiction has significant benefits to the brain including increasing attention span, developing empathy, improving overall social cognition and enhancing reasoning ability. Reading books benefits our teenagers in many ways.</a:t>
            </a:r>
            <a:endParaRPr lang="ru-RU" sz="1200" dirty="0"/>
          </a:p>
        </p:txBody>
      </p:sp>
      <p:sp>
        <p:nvSpPr>
          <p:cNvPr id="11" name="TextBox 10"/>
          <p:cNvSpPr txBox="1"/>
          <p:nvPr/>
        </p:nvSpPr>
        <p:spPr>
          <a:xfrm>
            <a:off x="3857620" y="3786190"/>
            <a:ext cx="5000660" cy="461665"/>
          </a:xfrm>
          <a:prstGeom prst="rect">
            <a:avLst/>
          </a:prstGeom>
          <a:solidFill>
            <a:schemeClr val="accent4">
              <a:lumMod val="40000"/>
              <a:lumOff val="60000"/>
            </a:schemeClr>
          </a:solidFill>
        </p:spPr>
        <p:txBody>
          <a:bodyPr wrap="square" rtlCol="0">
            <a:spAutoFit/>
          </a:bodyPr>
          <a:lstStyle/>
          <a:p>
            <a:r>
              <a:rPr lang="en-US" sz="1200" dirty="0" smtClean="0">
                <a:latin typeface="Agency FB" pitchFamily="34" charset="0"/>
              </a:rPr>
              <a:t>Now listen to part of an interview on the same topic and then do the tasks (questions 16-25), comparing the text above and the interview. You will hear the interview TWICE.</a:t>
            </a:r>
            <a:endParaRPr lang="ru-RU" sz="1200" dirty="0"/>
          </a:p>
        </p:txBody>
      </p:sp>
      <p:sp>
        <p:nvSpPr>
          <p:cNvPr id="12" name="TextBox 11"/>
          <p:cNvSpPr txBox="1"/>
          <p:nvPr/>
        </p:nvSpPr>
        <p:spPr>
          <a:xfrm>
            <a:off x="3857620" y="4429132"/>
            <a:ext cx="5072098" cy="830997"/>
          </a:xfrm>
          <a:prstGeom prst="rect">
            <a:avLst/>
          </a:prstGeom>
          <a:noFill/>
        </p:spPr>
        <p:txBody>
          <a:bodyPr wrap="square" rtlCol="0">
            <a:spAutoFit/>
          </a:bodyPr>
          <a:lstStyle/>
          <a:p>
            <a:r>
              <a:rPr lang="en-US" sz="1200" dirty="0" smtClean="0">
                <a:latin typeface="Agency FB" pitchFamily="34" charset="0"/>
              </a:rPr>
              <a:t>16. Research showed that one third of US high school students did not read books for fun in 2016.</a:t>
            </a:r>
          </a:p>
          <a:p>
            <a:r>
              <a:rPr lang="en-US" sz="1200" dirty="0" smtClean="0">
                <a:latin typeface="Agency FB" pitchFamily="34" charset="0"/>
              </a:rPr>
              <a:t>17. In the 20th century more than half of teenagers read something daily.</a:t>
            </a:r>
          </a:p>
          <a:p>
            <a:r>
              <a:rPr lang="en-US" sz="1200" dirty="0" smtClean="0">
                <a:latin typeface="Agency FB" pitchFamily="34" charset="0"/>
              </a:rPr>
              <a:t>18. Nowadays, instead of reading books, teenagers read e-mails and other digital  messages.</a:t>
            </a:r>
          </a:p>
          <a:p>
            <a:r>
              <a:rPr lang="en-US" sz="1200" dirty="0" smtClean="0">
                <a:latin typeface="Agency FB" pitchFamily="34" charset="0"/>
              </a:rPr>
              <a:t>19. Social media influences teenagers’ ability to gather data.</a:t>
            </a:r>
            <a:endParaRPr lang="ru-RU" sz="1200" dirty="0"/>
          </a:p>
        </p:txBody>
      </p:sp>
      <p:sp>
        <p:nvSpPr>
          <p:cNvPr id="13" name="TextBox 12"/>
          <p:cNvSpPr txBox="1"/>
          <p:nvPr/>
        </p:nvSpPr>
        <p:spPr>
          <a:xfrm>
            <a:off x="357158" y="2928934"/>
            <a:ext cx="3286148" cy="2554545"/>
          </a:xfrm>
          <a:prstGeom prst="rect">
            <a:avLst/>
          </a:prstGeom>
          <a:noFill/>
        </p:spPr>
        <p:txBody>
          <a:bodyPr wrap="square" rtlCol="0">
            <a:spAutoFit/>
          </a:bodyPr>
          <a:lstStyle/>
          <a:p>
            <a:pPr marL="342900" indent="-342900">
              <a:buAutoNum type="arabicPeriod"/>
            </a:pPr>
            <a:r>
              <a:rPr lang="ru-RU" sz="1600" dirty="0" smtClean="0"/>
              <a:t>Внимательно читаем формулировку задания.</a:t>
            </a:r>
          </a:p>
          <a:p>
            <a:pPr marL="342900" indent="-342900">
              <a:buAutoNum type="arabicPeriod"/>
            </a:pPr>
            <a:r>
              <a:rPr lang="ru-RU" sz="1600" dirty="0" smtClean="0"/>
              <a:t>Начинаем выполнения с чтения вопросов.</a:t>
            </a:r>
          </a:p>
          <a:p>
            <a:pPr marL="342900" indent="-342900">
              <a:buAutoNum type="arabicPeriod"/>
            </a:pPr>
            <a:r>
              <a:rPr lang="ru-RU" sz="1600" dirty="0" smtClean="0"/>
              <a:t>Помните о дистракторах, перифразе( синонимы).</a:t>
            </a:r>
          </a:p>
          <a:p>
            <a:pPr marL="342900" indent="-342900">
              <a:buAutoNum type="arabicPeriod"/>
            </a:pPr>
            <a:r>
              <a:rPr lang="ru-RU" sz="1600" dirty="0" smtClean="0"/>
              <a:t>Применяем метод исключения и логического подбора.</a:t>
            </a:r>
          </a:p>
          <a:p>
            <a:pPr marL="342900" indent="-342900">
              <a:buAutoNum type="arabicPeriod"/>
            </a:pPr>
            <a:r>
              <a:rPr lang="ru-RU" sz="1600" dirty="0" smtClean="0"/>
              <a:t>Правильно рассчитываем время.</a:t>
            </a:r>
            <a:endParaRPr lang="ru-RU"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357290" y="0"/>
            <a:ext cx="6415110" cy="1071570"/>
          </a:xfrm>
        </p:spPr>
        <p:txBody>
          <a:bodyPr/>
          <a:lstStyle/>
          <a:p>
            <a:r>
              <a:rPr lang="en-US" dirty="0" smtClean="0"/>
              <a:t>Use of English</a:t>
            </a:r>
            <a:endParaRPr lang="ru-RU" dirty="0"/>
          </a:p>
        </p:txBody>
      </p:sp>
      <p:sp>
        <p:nvSpPr>
          <p:cNvPr id="4" name="TextBox 3"/>
          <p:cNvSpPr txBox="1"/>
          <p:nvPr/>
        </p:nvSpPr>
        <p:spPr>
          <a:xfrm>
            <a:off x="928662" y="1571612"/>
            <a:ext cx="2714644" cy="369332"/>
          </a:xfrm>
          <a:prstGeom prst="rect">
            <a:avLst/>
          </a:prstGeom>
          <a:noFill/>
        </p:spPr>
        <p:txBody>
          <a:bodyPr wrap="square" rtlCol="0">
            <a:spAutoFit/>
          </a:bodyPr>
          <a:lstStyle/>
          <a:p>
            <a:endParaRPr lang="ru-RU" dirty="0"/>
          </a:p>
        </p:txBody>
      </p:sp>
      <p:sp>
        <p:nvSpPr>
          <p:cNvPr id="7" name="TextBox 6"/>
          <p:cNvSpPr txBox="1"/>
          <p:nvPr/>
        </p:nvSpPr>
        <p:spPr>
          <a:xfrm>
            <a:off x="1071538" y="2285992"/>
            <a:ext cx="3286148" cy="369332"/>
          </a:xfrm>
          <a:prstGeom prst="rect">
            <a:avLst/>
          </a:prstGeom>
          <a:noFill/>
        </p:spPr>
        <p:txBody>
          <a:bodyPr wrap="square" rtlCol="0">
            <a:spAutoFit/>
          </a:bodyPr>
          <a:lstStyle/>
          <a:p>
            <a:endParaRPr lang="ru-RU" dirty="0"/>
          </a:p>
        </p:txBody>
      </p:sp>
      <p:sp>
        <p:nvSpPr>
          <p:cNvPr id="2051" name="Rectangle 3"/>
          <p:cNvSpPr>
            <a:spLocks noChangeArrowheads="1"/>
          </p:cNvSpPr>
          <p:nvPr/>
        </p:nvSpPr>
        <p:spPr bwMode="auto">
          <a:xfrm>
            <a:off x="357158" y="928671"/>
            <a:ext cx="4714908" cy="1200329"/>
          </a:xfrm>
          <a:prstGeom prst="rect">
            <a:avLst/>
          </a:prstGeom>
          <a:solidFill>
            <a:schemeClr val="accent4">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gency FB" pitchFamily="34" charset="0"/>
                <a:ea typeface="Times New Roman" pitchFamily="18" charset="0"/>
                <a:cs typeface="Arial" pitchFamily="34" charset="0"/>
              </a:rPr>
              <a:t>Linguistic quiz</a:t>
            </a:r>
            <a:endParaRPr lang="en-US" sz="1600" b="1" dirty="0" smtClean="0">
              <a:latin typeface="Agency FB"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gency FB" pitchFamily="34" charset="0"/>
                <a:ea typeface="Times New Roman" pitchFamily="18" charset="0"/>
                <a:cs typeface="Arial" pitchFamily="34" charset="0"/>
              </a:rPr>
              <a:t>For questions 60–62, think of ONE word only which fits all three sentences.</a:t>
            </a:r>
            <a:endPar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gency FB" pitchFamily="34" charset="0"/>
                <a:ea typeface="Times New Roman" pitchFamily="18" charset="0"/>
                <a:cs typeface="Arial" pitchFamily="34" charset="0"/>
              </a:rPr>
              <a:t>There is an example for you.</a:t>
            </a:r>
            <a:endParaRPr kumimoji="0" lang="en-US" sz="2400" b="0" i="0" u="none" strike="noStrike" cap="none" normalizeH="0" baseline="0" dirty="0" smtClean="0">
              <a:ln>
                <a:noFill/>
              </a:ln>
              <a:solidFill>
                <a:schemeClr val="tx1"/>
              </a:solidFill>
              <a:effectLst/>
              <a:latin typeface="Agency FB" pitchFamily="34" charset="0"/>
              <a:cs typeface="Arial" pitchFamily="34" charset="0"/>
            </a:endParaRPr>
          </a:p>
        </p:txBody>
      </p:sp>
      <p:sp>
        <p:nvSpPr>
          <p:cNvPr id="2052" name="Rectangle 4"/>
          <p:cNvSpPr>
            <a:spLocks noChangeArrowheads="1"/>
          </p:cNvSpPr>
          <p:nvPr/>
        </p:nvSpPr>
        <p:spPr bwMode="auto">
          <a:xfrm>
            <a:off x="357158" y="2143116"/>
            <a:ext cx="4714908" cy="19697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Example:</a:t>
            </a:r>
            <a:endPar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gency FB" pitchFamily="34" charset="0"/>
                <a:ea typeface="Times New Roman" pitchFamily="18" charset="0"/>
                <a:cs typeface="Arial" pitchFamily="34" charset="0"/>
              </a:rPr>
              <a:t>-With less than a minute of the football match to go, Phil managed to _____ the ball</a:t>
            </a:r>
            <a:r>
              <a:rPr lang="en-US" sz="1600" dirty="0" smtClean="0">
                <a:latin typeface="Agency FB"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Agency FB" pitchFamily="34" charset="0"/>
                <a:ea typeface="Times New Roman" pitchFamily="18" charset="0"/>
                <a:cs typeface="Arial" pitchFamily="34" charset="0"/>
              </a:rPr>
              <a:t>into the back of the</a:t>
            </a:r>
            <a:r>
              <a:rPr kumimoji="0" lang="en-US" b="0" i="0" u="none" strike="noStrike" cap="none" normalizeH="0" dirty="0" smtClean="0">
                <a:ln>
                  <a:noFill/>
                </a:ln>
                <a:solidFill>
                  <a:schemeClr val="tx1"/>
                </a:solidFill>
                <a:effectLst/>
                <a:latin typeface="Agency FB"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Agency FB" pitchFamily="34" charset="0"/>
                <a:ea typeface="Times New Roman" pitchFamily="18" charset="0"/>
                <a:cs typeface="Arial" pitchFamily="34" charset="0"/>
              </a:rPr>
              <a:t>net.</a:t>
            </a:r>
            <a:endPar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gency FB" pitchFamily="34" charset="0"/>
                <a:ea typeface="Times New Roman" pitchFamily="18" charset="0"/>
                <a:cs typeface="Arial" pitchFamily="34" charset="0"/>
              </a:rPr>
              <a:t>-I think the best course of action would be to jump into the car and _____ for Bristol</a:t>
            </a:r>
            <a:r>
              <a:rPr lang="en-US" sz="1600" dirty="0" smtClean="0">
                <a:latin typeface="Agency FB"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Agency FB" pitchFamily="34" charset="0"/>
                <a:ea typeface="Times New Roman" pitchFamily="18" charset="0"/>
                <a:cs typeface="Arial" pitchFamily="34" charset="0"/>
              </a:rPr>
              <a:t>as soon as possible.</a:t>
            </a:r>
            <a:endPar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gency FB" pitchFamily="34" charset="0"/>
                <a:ea typeface="Times New Roman" pitchFamily="18" charset="0"/>
                <a:cs typeface="Arial" pitchFamily="34" charset="0"/>
              </a:rPr>
              <a:t>-Louise has been asked to _____ an investigation into what went wrong on the night on</a:t>
            </a:r>
            <a:r>
              <a:rPr kumimoji="0" lang="en-US" b="0" i="0" u="none" strike="noStrike" cap="none" normalizeH="0" dirty="0" smtClean="0">
                <a:ln>
                  <a:noFill/>
                </a:ln>
                <a:solidFill>
                  <a:schemeClr val="tx1"/>
                </a:solidFill>
                <a:effectLst/>
                <a:latin typeface="Agency FB" pitchFamily="34" charset="0"/>
                <a:ea typeface="Times New Roman" pitchFamily="18" charset="0"/>
                <a:cs typeface="Arial" pitchFamily="34" charset="0"/>
              </a:rPr>
              <a:t> the accident.</a:t>
            </a:r>
            <a:r>
              <a:rPr kumimoji="0" lang="en-US" b="0" i="0" u="none" strike="noStrike" cap="none" normalizeH="0" baseline="0" dirty="0" smtClean="0">
                <a:ln>
                  <a:noFill/>
                </a:ln>
                <a:solidFill>
                  <a:schemeClr val="tx1"/>
                </a:solidFill>
                <a:effectLst/>
                <a:latin typeface="Agency FB"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gency FB" pitchFamily="34" charset="0"/>
              <a:cs typeface="Arial" pitchFamily="34" charset="0"/>
            </a:endParaRPr>
          </a:p>
        </p:txBody>
      </p:sp>
      <p:sp>
        <p:nvSpPr>
          <p:cNvPr id="14" name="TextBox 13"/>
          <p:cNvSpPr txBox="1"/>
          <p:nvPr/>
        </p:nvSpPr>
        <p:spPr>
          <a:xfrm>
            <a:off x="500034" y="4071942"/>
            <a:ext cx="1714512" cy="461665"/>
          </a:xfrm>
          <a:prstGeom prst="rect">
            <a:avLst/>
          </a:prstGeom>
          <a:noFill/>
        </p:spPr>
        <p:txBody>
          <a:bodyPr wrap="square" rtlCol="0">
            <a:spAutoFit/>
          </a:bodyPr>
          <a:lstStyle/>
          <a:p>
            <a:r>
              <a:rPr lang="en-US" sz="2400" b="1" dirty="0" smtClean="0"/>
              <a:t>head</a:t>
            </a:r>
            <a:endParaRPr lang="ru-RU" sz="2400" b="1" dirty="0"/>
          </a:p>
        </p:txBody>
      </p:sp>
      <p:sp>
        <p:nvSpPr>
          <p:cNvPr id="2054" name="Rectangle 6"/>
          <p:cNvSpPr>
            <a:spLocks noChangeArrowheads="1"/>
          </p:cNvSpPr>
          <p:nvPr/>
        </p:nvSpPr>
        <p:spPr bwMode="auto">
          <a:xfrm>
            <a:off x="428596" y="4357694"/>
            <a:ext cx="4786346" cy="19180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gency FB" pitchFamily="34" charset="0"/>
                <a:ea typeface="Times New Roman" pitchFamily="18" charset="0"/>
                <a:cs typeface="Arial" pitchFamily="34" charset="0"/>
              </a:rPr>
              <a:t>They gazed over a wide _____ leading to a distant range of mountains.</a:t>
            </a:r>
            <a:endPar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gency FB" pitchFamily="34" charset="0"/>
                <a:ea typeface="Times New Roman" pitchFamily="18" charset="0"/>
                <a:cs typeface="Arial" pitchFamily="34" charset="0"/>
              </a:rPr>
              <a:t>The facts are _____ and simple – there’s no money!</a:t>
            </a:r>
            <a:endPar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gency FB" pitchFamily="34" charset="0"/>
                <a:ea typeface="Times New Roman" pitchFamily="18" charset="0"/>
                <a:cs typeface="Arial" pitchFamily="34" charset="0"/>
              </a:rPr>
              <a:t>They serve ____ food there, nothing fancy and at quite reasonable prices.</a:t>
            </a:r>
            <a:endParaRPr kumimoji="0" lang="en-US" sz="2800" b="0" i="0" u="none" strike="noStrike" cap="none" normalizeH="0" baseline="0" dirty="0" smtClean="0">
              <a:ln>
                <a:noFill/>
              </a:ln>
              <a:solidFill>
                <a:schemeClr val="tx1"/>
              </a:solidFill>
              <a:effectLst/>
              <a:latin typeface="Agency FB" pitchFamily="34" charset="0"/>
              <a:cs typeface="Arial" pitchFamily="34" charset="0"/>
            </a:endParaRPr>
          </a:p>
        </p:txBody>
      </p:sp>
      <p:sp>
        <p:nvSpPr>
          <p:cNvPr id="17" name="TextBox 16"/>
          <p:cNvSpPr txBox="1"/>
          <p:nvPr/>
        </p:nvSpPr>
        <p:spPr>
          <a:xfrm>
            <a:off x="428596" y="6072207"/>
            <a:ext cx="1500198" cy="461665"/>
          </a:xfrm>
          <a:prstGeom prst="rect">
            <a:avLst/>
          </a:prstGeom>
          <a:noFill/>
        </p:spPr>
        <p:txBody>
          <a:bodyPr wrap="square" rtlCol="0">
            <a:spAutoFit/>
          </a:bodyPr>
          <a:lstStyle/>
          <a:p>
            <a:r>
              <a:rPr lang="en-US" sz="2400" b="1" dirty="0" smtClean="0"/>
              <a:t>plain</a:t>
            </a:r>
            <a:endParaRPr lang="ru-RU" sz="2400" b="1" dirty="0"/>
          </a:p>
        </p:txBody>
      </p:sp>
      <p:sp>
        <p:nvSpPr>
          <p:cNvPr id="18" name="TextBox 17"/>
          <p:cNvSpPr txBox="1"/>
          <p:nvPr/>
        </p:nvSpPr>
        <p:spPr>
          <a:xfrm>
            <a:off x="5286380" y="2071678"/>
            <a:ext cx="3643338" cy="2554545"/>
          </a:xfrm>
          <a:prstGeom prst="rect">
            <a:avLst/>
          </a:prstGeom>
          <a:solidFill>
            <a:schemeClr val="accent4">
              <a:lumMod val="40000"/>
              <a:lumOff val="60000"/>
            </a:schemeClr>
          </a:solidFill>
        </p:spPr>
        <p:txBody>
          <a:bodyPr wrap="square" rtlCol="0">
            <a:spAutoFit/>
          </a:bodyPr>
          <a:lstStyle/>
          <a:p>
            <a:pPr marL="342900" indent="-342900">
              <a:buAutoNum type="arabicPeriod"/>
            </a:pPr>
            <a:r>
              <a:rPr lang="ru-RU" sz="1600" dirty="0" smtClean="0"/>
              <a:t>Изучаем формат и формулировки заданий прошлых олимпиад.</a:t>
            </a:r>
          </a:p>
          <a:p>
            <a:pPr marL="342900" indent="-342900">
              <a:buAutoNum type="arabicPeriod"/>
            </a:pPr>
            <a:r>
              <a:rPr lang="ru-RU" sz="1600" dirty="0" smtClean="0"/>
              <a:t>Расширяем словарный запас. Предлагаем разнообразные формы работы: кроссворды, ребусы и т.д. Используем цифровые ресурсы</a:t>
            </a:r>
            <a:r>
              <a:rPr lang="en-US" sz="1600" dirty="0" smtClean="0">
                <a:latin typeface="Agency FB" pitchFamily="34" charset="0"/>
              </a:rPr>
              <a:t>. </a:t>
            </a:r>
          </a:p>
          <a:p>
            <a:pPr marL="342900" indent="-342900">
              <a:buAutoNum type="arabicPeriod"/>
            </a:pPr>
            <a:r>
              <a:rPr lang="ru-RU" sz="1600" dirty="0" smtClean="0"/>
              <a:t>Практикуем задания на трансформацию, словообразование, задание на множественный выбор и другие.</a:t>
            </a:r>
            <a:endParaRPr lang="ru-RU"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Autofit/>
          </a:bodyPr>
          <a:lstStyle/>
          <a:p>
            <a:r>
              <a:rPr lang="en-US" sz="3600" b="1" dirty="0" smtClean="0"/>
              <a:t>Use of English</a:t>
            </a:r>
            <a:br>
              <a:rPr lang="en-US" sz="3600" b="1" dirty="0" smtClean="0"/>
            </a:br>
            <a:r>
              <a:rPr lang="ru-RU" sz="3600" b="1" dirty="0" smtClean="0"/>
              <a:t>(</a:t>
            </a:r>
            <a:r>
              <a:rPr lang="en-US" sz="3600" b="1" dirty="0" smtClean="0"/>
              <a:t>linguistic and cultural studies</a:t>
            </a:r>
            <a:r>
              <a:rPr lang="ru-RU" sz="3600" b="1" dirty="0" smtClean="0"/>
              <a:t>)</a:t>
            </a:r>
            <a:endParaRPr lang="ru-RU" sz="3600" b="1" dirty="0"/>
          </a:p>
        </p:txBody>
      </p:sp>
      <p:sp>
        <p:nvSpPr>
          <p:cNvPr id="5" name="Содержимое 4"/>
          <p:cNvSpPr>
            <a:spLocks noGrp="1"/>
          </p:cNvSpPr>
          <p:nvPr>
            <p:ph idx="1"/>
          </p:nvPr>
        </p:nvSpPr>
        <p:spPr>
          <a:xfrm>
            <a:off x="285720" y="1600201"/>
            <a:ext cx="2714644" cy="3686188"/>
          </a:xfrm>
        </p:spPr>
        <p:txBody>
          <a:bodyPr>
            <a:normAutofit/>
          </a:bodyPr>
          <a:lstStyle/>
          <a:p>
            <a:pPr>
              <a:buNone/>
            </a:pPr>
            <a:r>
              <a:rPr lang="ru-RU" sz="2800" dirty="0" smtClean="0"/>
              <a:t>     </a:t>
            </a:r>
            <a:r>
              <a:rPr lang="ru-RU" sz="2400" b="1" dirty="0" smtClean="0"/>
              <a:t>Основные </a:t>
            </a:r>
            <a:r>
              <a:rPr lang="en-US" sz="2400" b="1" dirty="0" smtClean="0"/>
              <a:t>   </a:t>
            </a:r>
            <a:r>
              <a:rPr lang="ru-RU" sz="2400" b="1" dirty="0" smtClean="0"/>
              <a:t>направления:</a:t>
            </a:r>
            <a:endParaRPr lang="ru-RU" sz="2800" b="1" dirty="0" smtClean="0"/>
          </a:p>
          <a:p>
            <a:pPr>
              <a:buNone/>
            </a:pPr>
            <a:r>
              <a:rPr lang="ru-RU" sz="2800" dirty="0" smtClean="0"/>
              <a:t>-  </a:t>
            </a:r>
            <a:r>
              <a:rPr lang="ru-RU" sz="1800" dirty="0" smtClean="0"/>
              <a:t>история - даты;</a:t>
            </a:r>
          </a:p>
          <a:p>
            <a:pPr>
              <a:buNone/>
            </a:pPr>
            <a:r>
              <a:rPr lang="ru-RU" sz="1800" dirty="0" smtClean="0"/>
              <a:t>-  </a:t>
            </a:r>
            <a:r>
              <a:rPr lang="en-US" sz="1800" dirty="0" smtClean="0">
                <a:latin typeface="Agency FB" pitchFamily="34" charset="0"/>
              </a:rPr>
              <a:t> </a:t>
            </a:r>
            <a:r>
              <a:rPr lang="ru-RU" sz="1800" dirty="0" smtClean="0"/>
              <a:t>география - факты;</a:t>
            </a:r>
          </a:p>
          <a:p>
            <a:pPr>
              <a:buNone/>
            </a:pPr>
            <a:r>
              <a:rPr lang="ru-RU" sz="1800" dirty="0" smtClean="0"/>
              <a:t>-  </a:t>
            </a:r>
            <a:r>
              <a:rPr lang="en-US" sz="1800" dirty="0" smtClean="0">
                <a:latin typeface="Agency FB" pitchFamily="34" charset="0"/>
              </a:rPr>
              <a:t> </a:t>
            </a:r>
            <a:r>
              <a:rPr lang="ru-RU" sz="1800" dirty="0" smtClean="0"/>
              <a:t>знаменитые люди- факты и биография;</a:t>
            </a:r>
          </a:p>
          <a:p>
            <a:pPr>
              <a:buNone/>
            </a:pPr>
            <a:r>
              <a:rPr lang="en-US" sz="1800" dirty="0" smtClean="0">
                <a:latin typeface="Agency FB" pitchFamily="34" charset="0"/>
              </a:rPr>
              <a:t>-    </a:t>
            </a:r>
            <a:r>
              <a:rPr lang="ru-RU" sz="1800" dirty="0" smtClean="0"/>
              <a:t>известные места- месторасположение;</a:t>
            </a:r>
          </a:p>
          <a:p>
            <a:pPr>
              <a:buNone/>
            </a:pPr>
            <a:r>
              <a:rPr lang="en-US" sz="1800" dirty="0" smtClean="0">
                <a:latin typeface="Agency FB" pitchFamily="34" charset="0"/>
              </a:rPr>
              <a:t>-    </a:t>
            </a:r>
            <a:r>
              <a:rPr lang="ru-RU" sz="1800" dirty="0" smtClean="0"/>
              <a:t>блюда- описание;</a:t>
            </a:r>
          </a:p>
          <a:p>
            <a:pPr>
              <a:buNone/>
            </a:pPr>
            <a:endParaRPr lang="ru-RU" dirty="0"/>
          </a:p>
        </p:txBody>
      </p:sp>
      <p:sp>
        <p:nvSpPr>
          <p:cNvPr id="6" name="Содержимое 4"/>
          <p:cNvSpPr txBox="1">
            <a:spLocks/>
          </p:cNvSpPr>
          <p:nvPr/>
        </p:nvSpPr>
        <p:spPr>
          <a:xfrm>
            <a:off x="4857752" y="1714488"/>
            <a:ext cx="3186106" cy="368618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800" b="0" i="0" u="none" strike="noStrike" kern="1200" cap="none" spc="0" normalizeH="0" baseline="0" noProof="0" dirty="0" smtClean="0">
                <a:ln>
                  <a:noFill/>
                </a:ln>
                <a:solidFill>
                  <a:schemeClr val="tx1"/>
                </a:solidFill>
                <a:effectLst/>
                <a:uLnTx/>
                <a:uFillTx/>
                <a:latin typeface="+mn-lt"/>
                <a:ea typeface="+mn-ea"/>
                <a:cs typeface="+mn-cs"/>
              </a:rPr>
              <a:t>       </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Содержимое 4"/>
          <p:cNvSpPr txBox="1">
            <a:spLocks/>
          </p:cNvSpPr>
          <p:nvPr/>
        </p:nvSpPr>
        <p:spPr>
          <a:xfrm>
            <a:off x="5715008" y="1643050"/>
            <a:ext cx="3286148" cy="364333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3600" b="1" i="0" u="none" strike="noStrike" kern="1200" cap="none" spc="0" normalizeH="0" baseline="0" noProof="0" dirty="0" smtClean="0">
                <a:ln>
                  <a:noFill/>
                </a:ln>
                <a:solidFill>
                  <a:schemeClr val="tx1"/>
                </a:solidFill>
                <a:effectLst/>
                <a:uLnTx/>
                <a:uFillTx/>
                <a:latin typeface="+mn-lt"/>
                <a:ea typeface="+mn-ea"/>
                <a:cs typeface="+mn-cs"/>
              </a:rPr>
              <a:t>        </a:t>
            </a:r>
            <a:r>
              <a:rPr lang="ru-RU" sz="2400" b="1" dirty="0" smtClean="0"/>
              <a:t>Задания</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sz="2400" i="0" u="none" strike="noStrike" kern="1200" cap="none" spc="0" normalizeH="0" baseline="0" noProof="0" dirty="0" smtClean="0">
                <a:ln>
                  <a:noFill/>
                </a:ln>
                <a:solidFill>
                  <a:schemeClr val="tx1"/>
                </a:solidFill>
                <a:effectLst/>
                <a:uLnTx/>
                <a:uFillTx/>
                <a:latin typeface="Agency FB" pitchFamily="34" charset="0"/>
              </a:rPr>
              <a:t>1. Match</a:t>
            </a:r>
            <a:r>
              <a:rPr kumimoji="0" lang="en-US" sz="2400" i="0" u="none" strike="noStrike" kern="1200" cap="none" spc="0" normalizeH="0" noProof="0" dirty="0" smtClean="0">
                <a:ln>
                  <a:noFill/>
                </a:ln>
                <a:solidFill>
                  <a:schemeClr val="tx1"/>
                </a:solidFill>
                <a:effectLst/>
                <a:uLnTx/>
                <a:uFillTx/>
                <a:latin typeface="Agency FB" pitchFamily="34" charset="0"/>
              </a:rPr>
              <a:t> the event and the place.</a:t>
            </a:r>
          </a:p>
          <a:p>
            <a:pPr marL="742950" lvl="0" indent="-742950">
              <a:spcBef>
                <a:spcPct val="20000"/>
              </a:spcBef>
            </a:pPr>
            <a:r>
              <a:rPr lang="en-US" sz="2400" baseline="0" dirty="0" smtClean="0">
                <a:latin typeface="Agency FB" pitchFamily="34" charset="0"/>
              </a:rPr>
              <a:t>2. Read the text and create </a:t>
            </a:r>
            <a:r>
              <a:rPr lang="en-US" sz="2400" dirty="0" smtClean="0">
                <a:latin typeface="Agency FB" pitchFamily="34" charset="0"/>
              </a:rPr>
              <a:t>infographics.</a:t>
            </a:r>
          </a:p>
          <a:p>
            <a:pPr marL="742950" lvl="0" indent="-742950">
              <a:spcBef>
                <a:spcPct val="20000"/>
              </a:spcBef>
            </a:pPr>
            <a:r>
              <a:rPr kumimoji="0" lang="en-US" sz="2400" i="0" u="none" strike="noStrike" kern="1200" cap="none" spc="0" normalizeH="0" baseline="0" noProof="0" dirty="0" smtClean="0">
                <a:ln>
                  <a:noFill/>
                </a:ln>
                <a:solidFill>
                  <a:schemeClr val="tx1"/>
                </a:solidFill>
                <a:effectLst/>
                <a:uLnTx/>
                <a:uFillTx/>
                <a:latin typeface="Agency FB" pitchFamily="34" charset="0"/>
              </a:rPr>
              <a:t>3. Watch</a:t>
            </a:r>
            <a:r>
              <a:rPr kumimoji="0" lang="en-US" sz="2400" i="0" u="none" strike="noStrike" kern="1200" cap="none" spc="0" normalizeH="0" noProof="0" dirty="0" smtClean="0">
                <a:ln>
                  <a:noFill/>
                </a:ln>
                <a:solidFill>
                  <a:schemeClr val="tx1"/>
                </a:solidFill>
                <a:effectLst/>
                <a:uLnTx/>
                <a:uFillTx/>
                <a:latin typeface="Agency FB" pitchFamily="34" charset="0"/>
              </a:rPr>
              <a:t> the video and mark the dates on the timeline</a:t>
            </a:r>
            <a:r>
              <a:rPr kumimoji="0" lang="en-US" sz="2400" b="1" i="0" u="none" strike="noStrike" kern="1200" cap="none" spc="0" normalizeH="0" noProof="0" dirty="0" smtClean="0">
                <a:ln>
                  <a:noFill/>
                </a:ln>
                <a:solidFill>
                  <a:schemeClr val="tx1"/>
                </a:solidFill>
                <a:effectLst/>
                <a:uLnTx/>
                <a:uFillTx/>
                <a:latin typeface="Agency FB" pitchFamily="34" charset="0"/>
              </a:rPr>
              <a:t>.</a:t>
            </a:r>
            <a:endParaRPr kumimoji="0" lang="ru-RU" sz="2400" b="1" i="0" u="none" strike="noStrike" kern="1200" cap="none" spc="0" normalizeH="0" baseline="0" noProof="0" dirty="0" smtClean="0">
              <a:ln>
                <a:noFill/>
              </a:ln>
              <a:solidFill>
                <a:schemeClr val="tx1"/>
              </a:solidFill>
              <a:effectLst/>
              <a:uLnTx/>
              <a:uFillTx/>
            </a:endParaRPr>
          </a:p>
        </p:txBody>
      </p:sp>
      <p:sp>
        <p:nvSpPr>
          <p:cNvPr id="8" name="Прямоугольник 7"/>
          <p:cNvSpPr/>
          <p:nvPr/>
        </p:nvSpPr>
        <p:spPr>
          <a:xfrm>
            <a:off x="2928926" y="1785926"/>
            <a:ext cx="2714644" cy="3714776"/>
          </a:xfrm>
          <a:prstGeom prst="rect">
            <a:avLst/>
          </a:prstGeom>
          <a:solidFill>
            <a:schemeClr val="accent4">
              <a:lumMod val="20000"/>
              <a:lumOff val="80000"/>
              <a:alpha val="7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mtClean="0"/>
          </a:p>
          <a:p>
            <a:pPr algn="ctr"/>
            <a:endParaRPr lang="ru-RU" smtClean="0"/>
          </a:p>
          <a:p>
            <a:pPr algn="ctr"/>
            <a:endParaRPr lang="ru-RU" smtClean="0"/>
          </a:p>
          <a:p>
            <a:pPr algn="ctr"/>
            <a:endParaRPr lang="ru-RU" smtClean="0"/>
          </a:p>
          <a:p>
            <a:pPr algn="ctr"/>
            <a:endParaRPr lang="ru-RU" smtClean="0"/>
          </a:p>
          <a:p>
            <a:pPr algn="ctr"/>
            <a:r>
              <a:rPr lang="en-US" smtClean="0">
                <a:solidFill>
                  <a:srgbClr val="0000FF"/>
                </a:solidFill>
                <a:hlinkClick r:id="rId2"/>
              </a:rPr>
              <a:t>https://upwego.ru/index.php/culturebank/course</a:t>
            </a:r>
            <a:endParaRPr lang="ru-RU" smtClean="0">
              <a:solidFill>
                <a:srgbClr val="0000FF"/>
              </a:solidFill>
            </a:endParaRPr>
          </a:p>
          <a:p>
            <a:pPr algn="ctr"/>
            <a:endParaRPr lang="ru-RU" smtClean="0">
              <a:solidFill>
                <a:srgbClr val="0000FF"/>
              </a:solidFill>
            </a:endParaRPr>
          </a:p>
          <a:p>
            <a:pPr algn="ctr"/>
            <a:endParaRPr lang="ru-RU" smtClean="0">
              <a:solidFill>
                <a:srgbClr val="0000FF"/>
              </a:solidFill>
            </a:endParaRPr>
          </a:p>
          <a:p>
            <a:pPr algn="ctr"/>
            <a:endParaRPr lang="ru-RU" smtClean="0">
              <a:solidFill>
                <a:srgbClr val="0000FF"/>
              </a:solidFill>
            </a:endParaRPr>
          </a:p>
          <a:p>
            <a:pPr algn="ctr"/>
            <a:endParaRPr lang="ru-RU" smtClean="0">
              <a:solidFill>
                <a:srgbClr val="0000FF"/>
              </a:solidFill>
            </a:endParaRPr>
          </a:p>
          <a:p>
            <a:pPr algn="ctr"/>
            <a:endParaRPr lang="ru-RU" smtClean="0">
              <a:solidFill>
                <a:srgbClr val="0000FF"/>
              </a:solidFill>
            </a:endParaRPr>
          </a:p>
          <a:p>
            <a:pPr algn="ctr"/>
            <a:endParaRPr lang="ru-RU" dirty="0">
              <a:solidFill>
                <a:srgbClr val="0000FF"/>
              </a:solidFill>
            </a:endParaRPr>
          </a:p>
        </p:txBody>
      </p:sp>
      <p:sp>
        <p:nvSpPr>
          <p:cNvPr id="9" name="TextBox 8"/>
          <p:cNvSpPr txBox="1"/>
          <p:nvPr/>
        </p:nvSpPr>
        <p:spPr>
          <a:xfrm>
            <a:off x="3071802" y="1500174"/>
            <a:ext cx="2428892" cy="1754326"/>
          </a:xfrm>
          <a:prstGeom prst="rect">
            <a:avLst/>
          </a:prstGeom>
          <a:noFill/>
        </p:spPr>
        <p:txBody>
          <a:bodyPr wrap="square" rtlCol="0">
            <a:spAutoFit/>
          </a:bodyPr>
          <a:lstStyle/>
          <a:p>
            <a:endParaRPr lang="ru-RU" dirty="0" smtClean="0">
              <a:hlinkClick r:id="rId3"/>
            </a:endParaRPr>
          </a:p>
          <a:p>
            <a:endParaRPr lang="ru-RU" dirty="0" smtClean="0">
              <a:hlinkClick r:id="rId3"/>
            </a:endParaRPr>
          </a:p>
          <a:p>
            <a:r>
              <a:rPr lang="en-US" dirty="0" smtClean="0">
                <a:hlinkClick r:id="rId3"/>
              </a:rPr>
              <a:t>https://lifeintheuktests.co.uk/life-in-the-uk-test/</a:t>
            </a:r>
            <a:endParaRPr lang="en-US" dirty="0" smtClean="0"/>
          </a:p>
          <a:p>
            <a:endParaRPr lang="ru-RU" dirty="0"/>
          </a:p>
        </p:txBody>
      </p:sp>
      <p:sp>
        <p:nvSpPr>
          <p:cNvPr id="10" name="Прямоугольник 9"/>
          <p:cNvSpPr/>
          <p:nvPr/>
        </p:nvSpPr>
        <p:spPr>
          <a:xfrm>
            <a:off x="3000364" y="4357694"/>
            <a:ext cx="2428893" cy="923330"/>
          </a:xfrm>
          <a:prstGeom prst="rect">
            <a:avLst/>
          </a:prstGeom>
        </p:spPr>
        <p:txBody>
          <a:bodyPr wrap="square">
            <a:spAutoFit/>
          </a:bodyPr>
          <a:lstStyle/>
          <a:p>
            <a:r>
              <a:rPr lang="en-US" dirty="0" smtClean="0">
                <a:hlinkClick r:id="rId4"/>
              </a:rPr>
              <a:t>https://www.biography.com/</a:t>
            </a:r>
            <a:endParaRPr lang="ru-RU" dirty="0" smtClean="0"/>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Литература</a:t>
            </a:r>
            <a:endParaRPr lang="ru-RU" dirty="0"/>
          </a:p>
        </p:txBody>
      </p:sp>
      <p:pic>
        <p:nvPicPr>
          <p:cNvPr id="29698" name="Picture 2" descr="C:\Users\Admin\Desktop\4457772-1.jpg"/>
          <p:cNvPicPr>
            <a:picLocks noChangeAspect="1" noChangeArrowheads="1"/>
          </p:cNvPicPr>
          <p:nvPr/>
        </p:nvPicPr>
        <p:blipFill>
          <a:blip r:embed="rId2"/>
          <a:srcRect/>
          <a:stretch>
            <a:fillRect/>
          </a:stretch>
        </p:blipFill>
        <p:spPr bwMode="auto">
          <a:xfrm>
            <a:off x="3714744" y="1500174"/>
            <a:ext cx="3619502" cy="3619502"/>
          </a:xfrm>
          <a:prstGeom prst="rect">
            <a:avLst/>
          </a:prstGeom>
          <a:noFill/>
        </p:spPr>
      </p:pic>
      <p:pic>
        <p:nvPicPr>
          <p:cNvPr id="29699" name="Picture 3" descr="C:\Users\Admin\Desktop\Без имени.jpg"/>
          <p:cNvPicPr>
            <a:picLocks noChangeAspect="1" noChangeArrowheads="1"/>
          </p:cNvPicPr>
          <p:nvPr/>
        </p:nvPicPr>
        <p:blipFill>
          <a:blip r:embed="rId3"/>
          <a:srcRect/>
          <a:stretch>
            <a:fillRect/>
          </a:stretch>
        </p:blipFill>
        <p:spPr bwMode="auto">
          <a:xfrm>
            <a:off x="6643702" y="1500174"/>
            <a:ext cx="2143140" cy="3643338"/>
          </a:xfrm>
          <a:prstGeom prst="rect">
            <a:avLst/>
          </a:prstGeom>
          <a:noFill/>
        </p:spPr>
      </p:pic>
      <p:pic>
        <p:nvPicPr>
          <p:cNvPr id="1026" name="Picture 2" descr="C:\Users\Admin\Desktop\6621198404.jpg"/>
          <p:cNvPicPr>
            <a:picLocks noChangeAspect="1" noChangeArrowheads="1"/>
          </p:cNvPicPr>
          <p:nvPr/>
        </p:nvPicPr>
        <p:blipFill>
          <a:blip r:embed="rId4"/>
          <a:srcRect/>
          <a:stretch>
            <a:fillRect/>
          </a:stretch>
        </p:blipFill>
        <p:spPr bwMode="auto">
          <a:xfrm>
            <a:off x="357158" y="1428736"/>
            <a:ext cx="2000264" cy="3767967"/>
          </a:xfrm>
          <a:prstGeom prst="rect">
            <a:avLst/>
          </a:prstGeom>
          <a:noFill/>
        </p:spPr>
      </p:pic>
      <p:pic>
        <p:nvPicPr>
          <p:cNvPr id="4" name="Picture 3" descr="C:\Users\Alexey\Desktop\Seminar\К вебинарам\000010091_2.jpg">
            <a:extLst>
              <a:ext uri="{FF2B5EF4-FFF2-40B4-BE49-F238E27FC236}">
                <a16:creationId xmlns="" xmlns:a16="http://schemas.microsoft.com/office/drawing/2014/main" id="{EF5DE31A-A922-B24C-A4B9-1977F888DF6C}"/>
              </a:ext>
            </a:extLst>
          </p:cNvPr>
          <p:cNvPicPr>
            <a:picLocks noGrp="1" noChangeAspect="1" noChangeArrowheads="1"/>
          </p:cNvPicPr>
          <p:nvPr>
            <p:ph idx="1"/>
          </p:nvPr>
        </p:nvPicPr>
        <p:blipFill>
          <a:blip r:embed="rId5" cstate="print">
            <a:extLst>
              <a:ext uri="{28A0092B-C50C-407E-A947-70E740481C1C}">
                <a14:useLocalDpi xmlns:a14="http://schemas.microsoft.com/office/drawing/2010/main" xmlns="" val="0"/>
              </a:ext>
            </a:extLst>
          </a:blip>
          <a:srcRect/>
          <a:stretch>
            <a:fillRect/>
          </a:stretch>
        </p:blipFill>
        <p:spPr bwMode="auto">
          <a:xfrm>
            <a:off x="2357422" y="1500174"/>
            <a:ext cx="2054329" cy="3643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bodyPr>
          <a:lstStyle/>
          <a:p>
            <a:r>
              <a:rPr lang="ru-RU" dirty="0" smtClean="0"/>
              <a:t>Информационные ресурсы</a:t>
            </a:r>
            <a:endParaRPr lang="ru-RU" dirty="0"/>
          </a:p>
        </p:txBody>
      </p:sp>
      <p:sp>
        <p:nvSpPr>
          <p:cNvPr id="3" name="Содержимое 2"/>
          <p:cNvSpPr>
            <a:spLocks noGrp="1"/>
          </p:cNvSpPr>
          <p:nvPr>
            <p:ph idx="1"/>
          </p:nvPr>
        </p:nvSpPr>
        <p:spPr>
          <a:xfrm>
            <a:off x="457200" y="1142984"/>
            <a:ext cx="8229600" cy="4983179"/>
          </a:xfrm>
        </p:spPr>
        <p:txBody>
          <a:bodyPr>
            <a:normAutofit lnSpcReduction="10000"/>
          </a:bodyPr>
          <a:lstStyle/>
          <a:p>
            <a:pPr>
              <a:buNone/>
            </a:pPr>
            <a:r>
              <a:rPr lang="en-US" dirty="0" smtClean="0">
                <a:hlinkClick r:id="rId2"/>
              </a:rPr>
              <a:t>http://tea4er.ru/</a:t>
            </a:r>
            <a:endParaRPr lang="ru-RU" dirty="0" smtClean="0"/>
          </a:p>
          <a:p>
            <a:pPr>
              <a:buNone/>
            </a:pPr>
            <a:r>
              <a:rPr lang="en-US" dirty="0" smtClean="0">
                <a:hlinkClick r:id="rId3"/>
              </a:rPr>
              <a:t>https://olimpiada.ru/</a:t>
            </a:r>
            <a:endParaRPr lang="ru-RU" dirty="0" smtClean="0"/>
          </a:p>
          <a:p>
            <a:pPr>
              <a:buNone/>
            </a:pPr>
            <a:r>
              <a:rPr lang="en-US" dirty="0" smtClean="0">
                <a:hlinkClick r:id="rId4"/>
              </a:rPr>
              <a:t>https://www.esl-lab.com/</a:t>
            </a:r>
            <a:endParaRPr lang="ru-RU" dirty="0" smtClean="0"/>
          </a:p>
          <a:p>
            <a:pPr>
              <a:buNone/>
            </a:pPr>
            <a:r>
              <a:rPr lang="en-US" dirty="0" smtClean="0">
                <a:hlinkClick r:id="rId5"/>
              </a:rPr>
              <a:t>https://writeandimprove.com/</a:t>
            </a:r>
            <a:endParaRPr lang="en-US" dirty="0" smtClean="0"/>
          </a:p>
          <a:p>
            <a:pPr>
              <a:buNone/>
            </a:pPr>
            <a:r>
              <a:rPr lang="en-US" dirty="0" smtClean="0">
                <a:hlinkClick r:id="rId6"/>
              </a:rPr>
              <a:t>https://english.mosolymp.ru/</a:t>
            </a:r>
            <a:endParaRPr lang="en-US" dirty="0" smtClean="0"/>
          </a:p>
          <a:p>
            <a:pPr>
              <a:buNone/>
            </a:pPr>
            <a:r>
              <a:rPr lang="en-US" dirty="0" smtClean="0">
                <a:hlinkClick r:id="rId7"/>
              </a:rPr>
              <a:t>https://quizlet.com/ru</a:t>
            </a:r>
            <a:endParaRPr lang="en-US" dirty="0" smtClean="0"/>
          </a:p>
          <a:p>
            <a:pPr>
              <a:buNone/>
            </a:pPr>
            <a:r>
              <a:rPr lang="en-US" dirty="0" smtClean="0">
                <a:hlinkClick r:id="rId8"/>
              </a:rPr>
              <a:t>https://www.boatloadpuzzles.com</a:t>
            </a:r>
            <a:endParaRPr lang="en-US" dirty="0" smtClean="0"/>
          </a:p>
          <a:p>
            <a:pPr>
              <a:buNone/>
            </a:pPr>
            <a:r>
              <a:rPr lang="en-US" dirty="0" smtClean="0">
                <a:hlinkClick r:id="rId9"/>
              </a:rPr>
              <a:t>BBC. Learning </a:t>
            </a:r>
            <a:r>
              <a:rPr lang="en-US" dirty="0" err="1" smtClean="0">
                <a:hlinkClick r:id="rId9"/>
              </a:rPr>
              <a:t>english</a:t>
            </a:r>
            <a:endParaRPr lang="en-US" dirty="0" smtClean="0"/>
          </a:p>
          <a:p>
            <a:pPr>
              <a:buNone/>
            </a:pPr>
            <a:r>
              <a:rPr lang="en-US" u="sng" dirty="0" smtClean="0">
                <a:hlinkClick r:id="rId10"/>
              </a:rPr>
              <a:t>https://mini-ielts.com/</a:t>
            </a:r>
            <a:endParaRPr lang="en-US" dirty="0" smtClean="0"/>
          </a:p>
          <a:p>
            <a:pPr>
              <a:buNone/>
            </a:pPr>
            <a:endParaRPr lang="en-US" dirty="0" smtClean="0"/>
          </a:p>
          <a:p>
            <a:pPr>
              <a:buNone/>
            </a:pPr>
            <a:endParaRPr lang="ru-RU" dirty="0" smtClean="0"/>
          </a:p>
          <a:p>
            <a:pPr>
              <a:buNone/>
            </a:pP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pPr algn="ctr">
              <a:buNone/>
            </a:pPr>
            <a:endParaRPr lang="ru-RU" dirty="0" smtClean="0"/>
          </a:p>
          <a:p>
            <a:pPr algn="ctr">
              <a:buNone/>
            </a:pPr>
            <a:endParaRPr lang="ru-RU" dirty="0" smtClean="0"/>
          </a:p>
          <a:p>
            <a:pPr algn="ctr">
              <a:buNone/>
            </a:pPr>
            <a:endParaRPr lang="ru-RU" dirty="0" smtClean="0"/>
          </a:p>
          <a:p>
            <a:pPr algn="ctr">
              <a:buNone/>
            </a:pPr>
            <a:r>
              <a:rPr lang="ru-RU" sz="4000" dirty="0" smtClean="0"/>
              <a:t> </a:t>
            </a:r>
            <a:r>
              <a:rPr lang="en-US" sz="4000" b="1" dirty="0" smtClean="0"/>
              <a:t>Thanks for listening!</a:t>
            </a:r>
            <a:endParaRPr lang="ru-RU"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pPr>
              <a:buNone/>
            </a:pPr>
            <a:r>
              <a:rPr lang="ru-RU" dirty="0" smtClean="0">
                <a:cs typeface="Adobe Devanagari" pitchFamily="18" charset="0"/>
              </a:rPr>
              <a:t>   </a:t>
            </a:r>
            <a:r>
              <a:rPr lang="ru-RU" i="1" dirty="0" smtClean="0">
                <a:cs typeface="Adobe Devanagari" pitchFamily="18" charset="0"/>
              </a:rPr>
              <a:t>«</a:t>
            </a:r>
            <a:r>
              <a:rPr lang="ru-RU" b="1" i="1" dirty="0" smtClean="0">
                <a:cs typeface="Adobe Devanagari" pitchFamily="18" charset="0"/>
              </a:rPr>
              <a:t>Цели</a:t>
            </a:r>
            <a:r>
              <a:rPr lang="ru-RU" i="1" dirty="0" smtClean="0">
                <a:cs typeface="Adobe Devanagari" pitchFamily="18" charset="0"/>
              </a:rPr>
              <a:t>, </a:t>
            </a:r>
            <a:r>
              <a:rPr lang="ru-RU" b="1" i="1" dirty="0" smtClean="0">
                <a:cs typeface="Adobe Devanagari" pitchFamily="18" charset="0"/>
              </a:rPr>
              <a:t>которые</a:t>
            </a:r>
            <a:r>
              <a:rPr lang="ru-RU" i="1" dirty="0" smtClean="0">
                <a:cs typeface="Adobe Devanagari" pitchFamily="18" charset="0"/>
              </a:rPr>
              <a:t> </a:t>
            </a:r>
            <a:r>
              <a:rPr lang="ru-RU" b="1" i="1" dirty="0" smtClean="0">
                <a:cs typeface="Adobe Devanagari" pitchFamily="18" charset="0"/>
              </a:rPr>
              <a:t>вы</a:t>
            </a:r>
            <a:r>
              <a:rPr lang="ru-RU" i="1" dirty="0" smtClean="0">
                <a:cs typeface="Adobe Devanagari" pitchFamily="18" charset="0"/>
              </a:rPr>
              <a:t> </a:t>
            </a:r>
            <a:r>
              <a:rPr lang="ru-RU" b="1" i="1" dirty="0" smtClean="0">
                <a:cs typeface="Adobe Devanagari" pitchFamily="18" charset="0"/>
              </a:rPr>
              <a:t>ставите</a:t>
            </a:r>
            <a:r>
              <a:rPr lang="ru-RU" i="1" dirty="0" smtClean="0">
                <a:cs typeface="Adobe Devanagari" pitchFamily="18" charset="0"/>
              </a:rPr>
              <a:t> </a:t>
            </a:r>
            <a:r>
              <a:rPr lang="ru-RU" b="1" i="1" dirty="0" smtClean="0">
                <a:cs typeface="Adobe Devanagari" pitchFamily="18" charset="0"/>
              </a:rPr>
              <a:t>в развитии способностей</a:t>
            </a:r>
            <a:r>
              <a:rPr lang="ru-RU" i="1" dirty="0" smtClean="0">
                <a:cs typeface="Adobe Devanagari" pitchFamily="18" charset="0"/>
              </a:rPr>
              <a:t> </a:t>
            </a:r>
            <a:r>
              <a:rPr lang="ru-RU" b="1" i="1" dirty="0" smtClean="0">
                <a:cs typeface="Adobe Devanagari" pitchFamily="18" charset="0"/>
              </a:rPr>
              <a:t>одаренных</a:t>
            </a:r>
            <a:r>
              <a:rPr lang="ru-RU" i="1" dirty="0" smtClean="0">
                <a:cs typeface="Adobe Devanagari" pitchFamily="18" charset="0"/>
              </a:rPr>
              <a:t> </a:t>
            </a:r>
            <a:r>
              <a:rPr lang="ru-RU" b="1" i="1" dirty="0" smtClean="0">
                <a:cs typeface="Adobe Devanagari" pitchFamily="18" charset="0"/>
              </a:rPr>
              <a:t>детей</a:t>
            </a:r>
            <a:r>
              <a:rPr lang="ru-RU" i="1" dirty="0" smtClean="0">
                <a:cs typeface="Adobe Devanagari" pitchFamily="18" charset="0"/>
              </a:rPr>
              <a:t>, – </a:t>
            </a:r>
            <a:r>
              <a:rPr lang="ru-RU" b="1" i="1" dirty="0" smtClean="0">
                <a:cs typeface="Adobe Devanagari" pitchFamily="18" charset="0"/>
              </a:rPr>
              <a:t>реальны</a:t>
            </a:r>
            <a:r>
              <a:rPr lang="ru-RU" i="1" dirty="0" smtClean="0">
                <a:cs typeface="Adobe Devanagari" pitchFamily="18" charset="0"/>
              </a:rPr>
              <a:t>. </a:t>
            </a:r>
            <a:r>
              <a:rPr lang="ru-RU" b="1" i="1" dirty="0" smtClean="0">
                <a:cs typeface="Adobe Devanagari" pitchFamily="18" charset="0"/>
              </a:rPr>
              <a:t>Главное</a:t>
            </a:r>
            <a:r>
              <a:rPr lang="ru-RU" i="1" dirty="0" smtClean="0">
                <a:cs typeface="Adobe Devanagari" pitchFamily="18" charset="0"/>
              </a:rPr>
              <a:t> - </a:t>
            </a:r>
            <a:r>
              <a:rPr lang="ru-RU" b="1" i="1" dirty="0" smtClean="0">
                <a:cs typeface="Adobe Devanagari" pitchFamily="18" charset="0"/>
              </a:rPr>
              <a:t>верьте</a:t>
            </a:r>
            <a:r>
              <a:rPr lang="ru-RU" i="1" dirty="0" smtClean="0">
                <a:cs typeface="Adobe Devanagari" pitchFamily="18" charset="0"/>
              </a:rPr>
              <a:t> </a:t>
            </a:r>
            <a:r>
              <a:rPr lang="ru-RU" b="1" i="1" dirty="0" smtClean="0">
                <a:cs typeface="Adobe Devanagari" pitchFamily="18" charset="0"/>
              </a:rPr>
              <a:t>и</a:t>
            </a:r>
            <a:r>
              <a:rPr lang="ru-RU" i="1" dirty="0" smtClean="0">
                <a:cs typeface="Adobe Devanagari" pitchFamily="18" charset="0"/>
              </a:rPr>
              <a:t> </a:t>
            </a:r>
            <a:r>
              <a:rPr lang="ru-RU" b="1" i="1" dirty="0" smtClean="0">
                <a:cs typeface="Adobe Devanagari" pitchFamily="18" charset="0"/>
              </a:rPr>
              <a:t>действуйте!»</a:t>
            </a:r>
            <a:endParaRPr lang="ru-RU" i="1" dirty="0">
              <a:cs typeface="Adobe Devanagari" pitchFamily="18" charset="0"/>
            </a:endParaRPr>
          </a:p>
        </p:txBody>
      </p:sp>
      <p:pic>
        <p:nvPicPr>
          <p:cNvPr id="5" name="Picture 2" descr="Картинки по запросу картинки школа дети"/>
          <p:cNvPicPr>
            <a:picLocks noChangeAspect="1" noChangeArrowheads="1"/>
          </p:cNvPicPr>
          <p:nvPr/>
        </p:nvPicPr>
        <p:blipFill>
          <a:blip r:embed="rId2" cstate="print"/>
          <a:srcRect/>
          <a:stretch>
            <a:fillRect/>
          </a:stretch>
        </p:blipFill>
        <p:spPr bwMode="auto">
          <a:xfrm>
            <a:off x="6572264" y="4786322"/>
            <a:ext cx="2278727" cy="1785950"/>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Основная цель</a:t>
            </a:r>
            <a:r>
              <a:rPr lang="ru-RU" dirty="0" smtClean="0"/>
              <a:t> олимпиады: </a:t>
            </a:r>
            <a:endParaRPr lang="ru-RU" dirty="0"/>
          </a:p>
        </p:txBody>
      </p:sp>
      <p:sp>
        <p:nvSpPr>
          <p:cNvPr id="3" name="Содержимое 2"/>
          <p:cNvSpPr>
            <a:spLocks noGrp="1"/>
          </p:cNvSpPr>
          <p:nvPr>
            <p:ph idx="1"/>
          </p:nvPr>
        </p:nvSpPr>
        <p:spPr/>
        <p:txBody>
          <a:bodyPr/>
          <a:lstStyle/>
          <a:p>
            <a:r>
              <a:rPr lang="ru-RU" dirty="0"/>
              <a:t>в</a:t>
            </a:r>
            <a:r>
              <a:rPr lang="ru-RU" dirty="0" smtClean="0"/>
              <a:t>ыявление </a:t>
            </a:r>
            <a:r>
              <a:rPr lang="ru-RU" dirty="0"/>
              <a:t>талантливых учащихся; развитие творческих способностей и интереса к научно-исследовательской деятельности у обучающихся; создание необходимых условий для поддержки одарённых детей; распространение и популяризация научных знаний среди молодёжи.</a:t>
            </a:r>
          </a:p>
          <a:p>
            <a:endParaRPr lang="ru-RU" dirty="0"/>
          </a:p>
        </p:txBody>
      </p:sp>
      <p:pic>
        <p:nvPicPr>
          <p:cNvPr id="31746" name="Picture 2" descr="Картинки по запросу картинки школа дети"/>
          <p:cNvPicPr>
            <a:picLocks noChangeAspect="1" noChangeArrowheads="1"/>
          </p:cNvPicPr>
          <p:nvPr/>
        </p:nvPicPr>
        <p:blipFill>
          <a:blip r:embed="rId2" cstate="print"/>
          <a:srcRect/>
          <a:stretch>
            <a:fillRect/>
          </a:stretch>
        </p:blipFill>
        <p:spPr bwMode="auto">
          <a:xfrm>
            <a:off x="7164288" y="4825655"/>
            <a:ext cx="1832248" cy="187042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Перечневые олимпиады </a:t>
            </a:r>
            <a:r>
              <a:rPr lang="en-US" b="1" dirty="0" smtClean="0"/>
              <a:t>I </a:t>
            </a:r>
            <a:r>
              <a:rPr lang="ru-RU" b="1" dirty="0" smtClean="0"/>
              <a:t>уровня </a:t>
            </a:r>
            <a:br>
              <a:rPr lang="ru-RU" b="1" dirty="0" smtClean="0"/>
            </a:br>
            <a:endParaRPr lang="ru-RU" dirty="0"/>
          </a:p>
        </p:txBody>
      </p:sp>
      <p:sp>
        <p:nvSpPr>
          <p:cNvPr id="3" name="Содержимое 2"/>
          <p:cNvSpPr>
            <a:spLocks noGrp="1"/>
          </p:cNvSpPr>
          <p:nvPr>
            <p:ph idx="1"/>
          </p:nvPr>
        </p:nvSpPr>
        <p:spPr/>
        <p:txBody>
          <a:bodyPr/>
          <a:lstStyle/>
          <a:p>
            <a:pPr>
              <a:buFont typeface="Wingdings" pitchFamily="2" charset="2"/>
              <a:buChar char="Ø"/>
            </a:pPr>
            <a:r>
              <a:rPr lang="ru-RU" b="1" dirty="0" smtClean="0"/>
              <a:t>«Ломоносов» </a:t>
            </a:r>
          </a:p>
          <a:p>
            <a:pPr>
              <a:buFont typeface="Wingdings" pitchFamily="2" charset="2"/>
              <a:buChar char="Ø"/>
            </a:pPr>
            <a:r>
              <a:rPr lang="ru-RU" b="1" dirty="0" smtClean="0"/>
              <a:t>«Покори Воробьевы горы!» </a:t>
            </a:r>
          </a:p>
          <a:p>
            <a:pPr>
              <a:buFont typeface="Wingdings" pitchFamily="2" charset="2"/>
              <a:buChar char="Ø"/>
            </a:pPr>
            <a:r>
              <a:rPr lang="ru-RU" b="1" dirty="0" smtClean="0"/>
              <a:t>«Высшая проба» </a:t>
            </a:r>
          </a:p>
          <a:p>
            <a:pPr>
              <a:buFont typeface="Wingdings" pitchFamily="2" charset="2"/>
              <a:buChar char="Ø"/>
            </a:pPr>
            <a:r>
              <a:rPr lang="ru-RU" b="1" dirty="0" smtClean="0"/>
              <a:t> СПбГУ </a:t>
            </a:r>
          </a:p>
          <a:p>
            <a:pPr>
              <a:buFont typeface="Wingdings" pitchFamily="2" charset="2"/>
              <a:buChar char="Ø"/>
            </a:pPr>
            <a:r>
              <a:rPr lang="ru-RU" b="1" dirty="0" smtClean="0"/>
              <a:t> Евразийская  лингвистическая</a:t>
            </a:r>
          </a:p>
          <a:p>
            <a:pPr>
              <a:buNone/>
            </a:pPr>
            <a:r>
              <a:rPr lang="ru-RU" b="1" dirty="0" smtClean="0"/>
              <a:t>      олимпиада</a:t>
            </a:r>
          </a:p>
          <a:p>
            <a:pPr>
              <a:buNone/>
            </a:pPr>
            <a:endParaRPr lang="ru-RU" b="1" dirty="0" smtClean="0"/>
          </a:p>
          <a:p>
            <a:pPr>
              <a:buNone/>
            </a:pPr>
            <a:endParaRPr lang="ru-RU" b="1" dirty="0" smtClean="0"/>
          </a:p>
          <a:p>
            <a:endParaRPr lang="ru-RU" dirty="0"/>
          </a:p>
        </p:txBody>
      </p:sp>
      <p:pic>
        <p:nvPicPr>
          <p:cNvPr id="2051" name="Picture 3" descr="C:\Users\Admin\Desktop\portrait-beb0e9f0.jpeg"/>
          <p:cNvPicPr>
            <a:picLocks noChangeAspect="1" noChangeArrowheads="1"/>
          </p:cNvPicPr>
          <p:nvPr/>
        </p:nvPicPr>
        <p:blipFill>
          <a:blip r:embed="rId2"/>
          <a:srcRect/>
          <a:stretch>
            <a:fillRect/>
          </a:stretch>
        </p:blipFill>
        <p:spPr bwMode="auto">
          <a:xfrm>
            <a:off x="6858016" y="4643446"/>
            <a:ext cx="1905000" cy="1905000"/>
          </a:xfrm>
          <a:prstGeom prst="rect">
            <a:avLst/>
          </a:prstGeom>
          <a:noFill/>
        </p:spPr>
      </p:pic>
      <p:sp>
        <p:nvSpPr>
          <p:cNvPr id="6" name="Овальная выноска 5"/>
          <p:cNvSpPr/>
          <p:nvPr/>
        </p:nvSpPr>
        <p:spPr>
          <a:xfrm>
            <a:off x="7143768" y="3000372"/>
            <a:ext cx="1643074" cy="100013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7215206" y="3286124"/>
            <a:ext cx="1714512" cy="461665"/>
          </a:xfrm>
          <a:prstGeom prst="rect">
            <a:avLst/>
          </a:prstGeom>
          <a:noFill/>
        </p:spPr>
        <p:txBody>
          <a:bodyPr wrap="square" rtlCol="0">
            <a:spAutoFit/>
          </a:bodyPr>
          <a:lstStyle/>
          <a:p>
            <a:r>
              <a:rPr lang="en-US" sz="2400" b="1" dirty="0" smtClean="0">
                <a:solidFill>
                  <a:srgbClr val="FFFF00"/>
                </a:solidFill>
              </a:rPr>
              <a:t>upwego.ru</a:t>
            </a:r>
            <a:endParaRPr lang="ru-RU" sz="2400" b="1" dirty="0">
              <a:solidFill>
                <a:srgbClr val="FFFF00"/>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 чего начать?</a:t>
            </a:r>
            <a:endParaRPr lang="ru-RU" dirty="0"/>
          </a:p>
        </p:txBody>
      </p:sp>
      <p:pic>
        <p:nvPicPr>
          <p:cNvPr id="1026" name="Picture 2" descr="C:\Users\Admin\Desktop\2angliiskii-shkolnikam.png"/>
          <p:cNvPicPr>
            <a:picLocks noGrp="1" noChangeAspect="1" noChangeArrowheads="1"/>
          </p:cNvPicPr>
          <p:nvPr>
            <p:ph idx="1"/>
          </p:nvPr>
        </p:nvPicPr>
        <p:blipFill>
          <a:blip r:embed="rId2"/>
          <a:srcRect/>
          <a:stretch>
            <a:fillRect/>
          </a:stretch>
        </p:blipFill>
        <p:spPr bwMode="auto">
          <a:xfrm>
            <a:off x="2357422" y="1928802"/>
            <a:ext cx="4635708" cy="366870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solidFill>
              <a:srgbClr val="0000FF"/>
            </a:solidFill>
          </a:ln>
        </p:spPr>
      </p:pic>
      <p:pic>
        <p:nvPicPr>
          <p:cNvPr id="1027" name="Picture 3" descr="C:\Users\Admin\Desktop\unnamed.jpg"/>
          <p:cNvPicPr>
            <a:picLocks noChangeAspect="1" noChangeArrowheads="1"/>
          </p:cNvPicPr>
          <p:nvPr/>
        </p:nvPicPr>
        <p:blipFill>
          <a:blip r:embed="rId3" cstate="print"/>
          <a:srcRect/>
          <a:stretch>
            <a:fillRect/>
          </a:stretch>
        </p:blipFill>
        <p:spPr bwMode="auto">
          <a:xfrm>
            <a:off x="714348" y="1428736"/>
            <a:ext cx="1428760" cy="1285884"/>
          </a:xfrm>
          <a:prstGeom prst="rect">
            <a:avLst/>
          </a:prstGeom>
          <a:noFill/>
        </p:spPr>
      </p:pic>
      <p:pic>
        <p:nvPicPr>
          <p:cNvPr id="1028" name="Picture 4" descr="C:\Users\Admin\Desktop\328279_html_cbd098cc23dbe438.jpg"/>
          <p:cNvPicPr>
            <a:picLocks noChangeAspect="1" noChangeArrowheads="1"/>
          </p:cNvPicPr>
          <p:nvPr/>
        </p:nvPicPr>
        <p:blipFill>
          <a:blip r:embed="rId4" cstate="print"/>
          <a:srcRect/>
          <a:stretch>
            <a:fillRect/>
          </a:stretch>
        </p:blipFill>
        <p:spPr bwMode="auto">
          <a:xfrm>
            <a:off x="714348" y="4500570"/>
            <a:ext cx="1428740" cy="1428740"/>
          </a:xfrm>
          <a:prstGeom prst="rect">
            <a:avLst/>
          </a:prstGeom>
          <a:noFill/>
        </p:spPr>
      </p:pic>
      <p:pic>
        <p:nvPicPr>
          <p:cNvPr id="1029" name="Picture 5" descr="C:\Users\Admin\Desktop\2 пост 2021.jpg"/>
          <p:cNvPicPr>
            <a:picLocks noChangeAspect="1" noChangeArrowheads="1"/>
          </p:cNvPicPr>
          <p:nvPr/>
        </p:nvPicPr>
        <p:blipFill>
          <a:blip r:embed="rId5" cstate="print"/>
          <a:srcRect/>
          <a:stretch>
            <a:fillRect/>
          </a:stretch>
        </p:blipFill>
        <p:spPr bwMode="auto">
          <a:xfrm>
            <a:off x="714348" y="2928934"/>
            <a:ext cx="1428760" cy="1423045"/>
          </a:xfrm>
          <a:prstGeom prst="rect">
            <a:avLst/>
          </a:prstGeom>
          <a:noFill/>
        </p:spPr>
      </p:pic>
      <p:pic>
        <p:nvPicPr>
          <p:cNvPr id="1030" name="Picture 6" descr="C:\Users\Admin\Desktop\SGIrNmwkF6g.jpg"/>
          <p:cNvPicPr>
            <a:picLocks noChangeAspect="1" noChangeArrowheads="1"/>
          </p:cNvPicPr>
          <p:nvPr/>
        </p:nvPicPr>
        <p:blipFill>
          <a:blip r:embed="rId6"/>
          <a:srcRect/>
          <a:stretch>
            <a:fillRect/>
          </a:stretch>
        </p:blipFill>
        <p:spPr bwMode="auto">
          <a:xfrm>
            <a:off x="7143769" y="1357298"/>
            <a:ext cx="1643074" cy="1440361"/>
          </a:xfrm>
          <a:prstGeom prst="rect">
            <a:avLst/>
          </a:prstGeom>
          <a:noFill/>
        </p:spPr>
      </p:pic>
      <p:pic>
        <p:nvPicPr>
          <p:cNvPr id="1031" name="Picture 7" descr="C:\Users\Admin\Desktop\main.jpg"/>
          <p:cNvPicPr>
            <a:picLocks noChangeAspect="1" noChangeArrowheads="1"/>
          </p:cNvPicPr>
          <p:nvPr/>
        </p:nvPicPr>
        <p:blipFill>
          <a:blip r:embed="rId7" cstate="print"/>
          <a:srcRect/>
          <a:stretch>
            <a:fillRect/>
          </a:stretch>
        </p:blipFill>
        <p:spPr bwMode="auto">
          <a:xfrm>
            <a:off x="7215206" y="2928934"/>
            <a:ext cx="1500198" cy="1428740"/>
          </a:xfrm>
          <a:prstGeom prst="rect">
            <a:avLst/>
          </a:prstGeom>
          <a:noFill/>
        </p:spPr>
      </p:pic>
      <p:pic>
        <p:nvPicPr>
          <p:cNvPr id="1032" name="Picture 8" descr="C:\Users\Admin\Desktop\unnamed.jpg"/>
          <p:cNvPicPr>
            <a:picLocks noChangeAspect="1" noChangeArrowheads="1"/>
          </p:cNvPicPr>
          <p:nvPr/>
        </p:nvPicPr>
        <p:blipFill>
          <a:blip r:embed="rId8" cstate="print"/>
          <a:srcRect/>
          <a:stretch>
            <a:fillRect/>
          </a:stretch>
        </p:blipFill>
        <p:spPr bwMode="auto">
          <a:xfrm>
            <a:off x="7215206" y="4429132"/>
            <a:ext cx="1500168" cy="142876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Всероссийская школьная олимпиада</a:t>
            </a:r>
            <a:endParaRPr lang="ru-RU" b="1" dirty="0"/>
          </a:p>
        </p:txBody>
      </p:sp>
      <p:sp>
        <p:nvSpPr>
          <p:cNvPr id="4" name="TextBox 3"/>
          <p:cNvSpPr txBox="1"/>
          <p:nvPr/>
        </p:nvSpPr>
        <p:spPr>
          <a:xfrm flipH="1">
            <a:off x="428596" y="5857892"/>
            <a:ext cx="2786086" cy="707886"/>
          </a:xfrm>
          <a:prstGeom prst="rect">
            <a:avLst/>
          </a:prstGeom>
          <a:noFill/>
        </p:spPr>
        <p:txBody>
          <a:bodyPr wrap="square" rtlCol="0">
            <a:spAutoFit/>
          </a:bodyPr>
          <a:lstStyle/>
          <a:p>
            <a:r>
              <a:rPr lang="ru-RU" sz="4000" b="1" dirty="0" smtClean="0">
                <a:solidFill>
                  <a:srgbClr val="0000FF"/>
                </a:solidFill>
                <a:effectLst>
                  <a:outerShdw blurRad="38100" dist="38100" dir="2700000" algn="tl">
                    <a:srgbClr val="000000">
                      <a:alpha val="43137"/>
                    </a:srgbClr>
                  </a:outerShdw>
                </a:effectLst>
                <a:ea typeface="Ebrima" pitchFamily="2" charset="0"/>
                <a:cs typeface="Ebrima" pitchFamily="2" charset="0"/>
              </a:rPr>
              <a:t>школьный</a:t>
            </a:r>
            <a:endParaRPr lang="ru-RU" sz="4000" b="1" dirty="0">
              <a:solidFill>
                <a:srgbClr val="0000FF"/>
              </a:solidFill>
              <a:effectLst>
                <a:outerShdw blurRad="38100" dist="38100" dir="2700000" algn="tl">
                  <a:srgbClr val="000000">
                    <a:alpha val="43137"/>
                  </a:srgbClr>
                </a:outerShdw>
              </a:effectLst>
              <a:ea typeface="Ebrima" pitchFamily="2" charset="0"/>
              <a:cs typeface="Ebrima" pitchFamily="2" charset="0"/>
            </a:endParaRPr>
          </a:p>
        </p:txBody>
      </p:sp>
      <p:sp>
        <p:nvSpPr>
          <p:cNvPr id="5" name="Содержимое 4"/>
          <p:cNvSpPr txBox="1">
            <a:spLocks noGrp="1"/>
          </p:cNvSpPr>
          <p:nvPr>
            <p:ph idx="1"/>
          </p:nvPr>
        </p:nvSpPr>
        <p:spPr>
          <a:xfrm>
            <a:off x="428596" y="1428736"/>
            <a:ext cx="8229600" cy="584775"/>
          </a:xfrm>
          <a:prstGeom prst="rect">
            <a:avLst/>
          </a:prstGeom>
          <a:noFill/>
        </p:spPr>
        <p:txBody>
          <a:bodyPr wrap="square" rtlCol="0">
            <a:spAutoFit/>
          </a:bodyPr>
          <a:lstStyle/>
          <a:p>
            <a:pPr>
              <a:buNone/>
            </a:pPr>
            <a:r>
              <a:rPr lang="ru-RU" dirty="0" smtClean="0"/>
              <a:t>                                       Этапы:</a:t>
            </a:r>
            <a:endParaRPr lang="ru-RU" dirty="0"/>
          </a:p>
        </p:txBody>
      </p:sp>
      <p:sp>
        <p:nvSpPr>
          <p:cNvPr id="6" name="TextBox 5"/>
          <p:cNvSpPr txBox="1"/>
          <p:nvPr/>
        </p:nvSpPr>
        <p:spPr>
          <a:xfrm flipH="1">
            <a:off x="1142976" y="4714884"/>
            <a:ext cx="4071966" cy="707886"/>
          </a:xfrm>
          <a:prstGeom prst="rect">
            <a:avLst/>
          </a:prstGeom>
          <a:noFill/>
        </p:spPr>
        <p:txBody>
          <a:bodyPr wrap="square" rtlCol="0">
            <a:spAutoFit/>
          </a:bodyPr>
          <a:lstStyle/>
          <a:p>
            <a:r>
              <a:rPr lang="ru-RU" sz="4000" b="1" dirty="0" smtClean="0">
                <a:solidFill>
                  <a:srgbClr val="00B050"/>
                </a:solidFill>
              </a:rPr>
              <a:t>муниципальный</a:t>
            </a:r>
            <a:endParaRPr lang="ru-RU" sz="4000" b="1" dirty="0">
              <a:solidFill>
                <a:srgbClr val="00B050"/>
              </a:solidFill>
            </a:endParaRPr>
          </a:p>
        </p:txBody>
      </p:sp>
      <p:sp>
        <p:nvSpPr>
          <p:cNvPr id="7" name="TextBox 6"/>
          <p:cNvSpPr txBox="1"/>
          <p:nvPr/>
        </p:nvSpPr>
        <p:spPr>
          <a:xfrm flipH="1">
            <a:off x="3214678" y="3571876"/>
            <a:ext cx="5072098" cy="707886"/>
          </a:xfrm>
          <a:prstGeom prst="rect">
            <a:avLst/>
          </a:prstGeom>
          <a:noFill/>
        </p:spPr>
        <p:txBody>
          <a:bodyPr wrap="square" rtlCol="0">
            <a:spAutoFit/>
          </a:bodyPr>
          <a:lstStyle/>
          <a:p>
            <a:r>
              <a:rPr lang="ru-RU" sz="4000" b="1" dirty="0" smtClean="0">
                <a:solidFill>
                  <a:schemeClr val="accent6">
                    <a:lumMod val="75000"/>
                  </a:schemeClr>
                </a:solidFill>
              </a:rPr>
              <a:t>региональный</a:t>
            </a:r>
            <a:endParaRPr lang="ru-RU" sz="4000" b="1" dirty="0">
              <a:solidFill>
                <a:schemeClr val="accent6">
                  <a:lumMod val="75000"/>
                </a:schemeClr>
              </a:solidFill>
            </a:endParaRPr>
          </a:p>
        </p:txBody>
      </p:sp>
      <p:sp>
        <p:nvSpPr>
          <p:cNvPr id="8" name="TextBox 7"/>
          <p:cNvSpPr txBox="1"/>
          <p:nvPr/>
        </p:nvSpPr>
        <p:spPr>
          <a:xfrm flipH="1">
            <a:off x="4500562" y="2500306"/>
            <a:ext cx="4500594" cy="646331"/>
          </a:xfrm>
          <a:prstGeom prst="rect">
            <a:avLst/>
          </a:prstGeom>
          <a:noFill/>
        </p:spPr>
        <p:txBody>
          <a:bodyPr wrap="square" rtlCol="0">
            <a:spAutoFit/>
          </a:bodyPr>
          <a:lstStyle/>
          <a:p>
            <a:r>
              <a:rPr lang="ru-RU" sz="3600" b="1" dirty="0" smtClean="0">
                <a:solidFill>
                  <a:srgbClr val="FF0000"/>
                </a:solidFill>
              </a:rPr>
              <a:t>заключительный</a:t>
            </a:r>
            <a:r>
              <a:rPr lang="ru-RU" sz="1600" dirty="0" smtClean="0"/>
              <a:t> </a:t>
            </a:r>
            <a:endParaRPr lang="ru-RU" sz="1600" dirty="0"/>
          </a:p>
        </p:txBody>
      </p:sp>
      <p:sp>
        <p:nvSpPr>
          <p:cNvPr id="18" name="Прямоугольник с двумя вырезанными соседними углами 17"/>
          <p:cNvSpPr/>
          <p:nvPr/>
        </p:nvSpPr>
        <p:spPr>
          <a:xfrm>
            <a:off x="857224" y="5572140"/>
            <a:ext cx="1571636" cy="428628"/>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5-11 КЛАССЫ</a:t>
            </a:r>
            <a:endParaRPr lang="ru-RU" dirty="0"/>
          </a:p>
        </p:txBody>
      </p:sp>
      <p:sp>
        <p:nvSpPr>
          <p:cNvPr id="19" name="Прямоугольник с двумя вырезанными соседними углами 18"/>
          <p:cNvSpPr/>
          <p:nvPr/>
        </p:nvSpPr>
        <p:spPr>
          <a:xfrm>
            <a:off x="2214546" y="4429132"/>
            <a:ext cx="1571636" cy="428628"/>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7-11 КЛАССЫ</a:t>
            </a:r>
            <a:endParaRPr lang="ru-RU" dirty="0"/>
          </a:p>
        </p:txBody>
      </p:sp>
      <p:sp>
        <p:nvSpPr>
          <p:cNvPr id="20" name="Прямоугольник с двумя вырезанными соседними углами 19"/>
          <p:cNvSpPr/>
          <p:nvPr/>
        </p:nvSpPr>
        <p:spPr>
          <a:xfrm>
            <a:off x="4143372" y="3286124"/>
            <a:ext cx="1571636" cy="428628"/>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9-11 КЛАССЫ</a:t>
            </a:r>
            <a:endParaRPr lang="ru-RU" dirty="0"/>
          </a:p>
        </p:txBody>
      </p:sp>
      <p:sp>
        <p:nvSpPr>
          <p:cNvPr id="21" name="Прямоугольник с двумя вырезанными соседними углами 20"/>
          <p:cNvSpPr/>
          <p:nvPr/>
        </p:nvSpPr>
        <p:spPr>
          <a:xfrm>
            <a:off x="5500694" y="2214554"/>
            <a:ext cx="1571636" cy="428628"/>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9-11 КЛАССЫ</a:t>
            </a:r>
            <a:endParaRPr lang="ru-RU" dirty="0"/>
          </a:p>
        </p:txBody>
      </p:sp>
      <p:pic>
        <p:nvPicPr>
          <p:cNvPr id="22" name="Picture 2" descr="Похожее изображение"/>
          <p:cNvPicPr>
            <a:picLocks noChangeAspect="1" noChangeArrowheads="1"/>
          </p:cNvPicPr>
          <p:nvPr/>
        </p:nvPicPr>
        <p:blipFill>
          <a:blip r:embed="rId2" cstate="print"/>
          <a:srcRect/>
          <a:stretch>
            <a:fillRect/>
          </a:stretch>
        </p:blipFill>
        <p:spPr bwMode="auto">
          <a:xfrm>
            <a:off x="7572396" y="5072074"/>
            <a:ext cx="1207021" cy="120702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18" grpId="0" animBg="1"/>
      <p:bldP spid="19" grpId="0" animBg="1"/>
      <p:bldP spid="20"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Принципы подготовки учащихся к олимпиаде</a:t>
            </a:r>
            <a:r>
              <a:rPr lang="ru-RU" dirty="0" smtClean="0"/>
              <a:t/>
            </a:r>
            <a:br>
              <a:rPr lang="ru-RU" dirty="0" smtClean="0"/>
            </a:br>
            <a:endParaRPr lang="ru-RU" dirty="0"/>
          </a:p>
        </p:txBody>
      </p:sp>
      <p:sp>
        <p:nvSpPr>
          <p:cNvPr id="3" name="Содержимое 2"/>
          <p:cNvSpPr>
            <a:spLocks noGrp="1"/>
          </p:cNvSpPr>
          <p:nvPr>
            <p:ph idx="1"/>
          </p:nvPr>
        </p:nvSpPr>
        <p:spPr>
          <a:xfrm>
            <a:off x="428596" y="1571612"/>
            <a:ext cx="8229600" cy="4525963"/>
          </a:xfrm>
        </p:spPr>
        <p:txBody>
          <a:bodyPr>
            <a:normAutofit/>
          </a:bodyPr>
          <a:lstStyle/>
          <a:p>
            <a:pPr>
              <a:buNone/>
            </a:pPr>
            <a:r>
              <a:rPr lang="ru-RU" dirty="0" smtClean="0"/>
              <a:t>1</a:t>
            </a:r>
            <a:r>
              <a:rPr lang="ru-RU" dirty="0"/>
              <a:t>. </a:t>
            </a:r>
            <a:r>
              <a:rPr lang="ru-RU" dirty="0" smtClean="0"/>
              <a:t>Системность и непрерывность.</a:t>
            </a:r>
          </a:p>
          <a:p>
            <a:pPr>
              <a:buNone/>
            </a:pPr>
            <a:r>
              <a:rPr lang="ru-RU" dirty="0" smtClean="0"/>
              <a:t>2. Максимальная самостоятельность.</a:t>
            </a:r>
            <a:endParaRPr lang="ru-RU" dirty="0"/>
          </a:p>
          <a:p>
            <a:pPr>
              <a:buNone/>
            </a:pPr>
            <a:r>
              <a:rPr lang="ru-RU" dirty="0"/>
              <a:t>3</a:t>
            </a:r>
            <a:r>
              <a:rPr lang="ru-RU" dirty="0" smtClean="0"/>
              <a:t>. Индивидуальный подход.</a:t>
            </a:r>
          </a:p>
          <a:p>
            <a:pPr>
              <a:buNone/>
            </a:pPr>
            <a:r>
              <a:rPr lang="ru-RU" dirty="0" smtClean="0"/>
              <a:t>4. Принцип </a:t>
            </a:r>
            <a:r>
              <a:rPr lang="ru-RU" dirty="0"/>
              <a:t>активности знаний. </a:t>
            </a:r>
          </a:p>
          <a:p>
            <a:pPr>
              <a:buNone/>
            </a:pPr>
            <a:r>
              <a:rPr lang="ru-RU" dirty="0"/>
              <a:t>5</a:t>
            </a:r>
            <a:r>
              <a:rPr lang="ru-RU" dirty="0" smtClean="0"/>
              <a:t>. </a:t>
            </a:r>
            <a:r>
              <a:rPr lang="ru-RU" dirty="0"/>
              <a:t>Принцип опережающего уровня сложности. </a:t>
            </a:r>
          </a:p>
          <a:p>
            <a:pPr>
              <a:buNone/>
            </a:pPr>
            <a:r>
              <a:rPr lang="ru-RU" dirty="0"/>
              <a:t>6</a:t>
            </a:r>
            <a:r>
              <a:rPr lang="ru-RU" dirty="0" smtClean="0"/>
              <a:t>. </a:t>
            </a:r>
            <a:r>
              <a:rPr lang="ru-RU" dirty="0"/>
              <a:t>Анализ результатов прошедших </a:t>
            </a:r>
            <a:r>
              <a:rPr lang="ru-RU" dirty="0" smtClean="0"/>
              <a:t>олимпиад.</a:t>
            </a:r>
            <a:endParaRPr lang="ru-RU" dirty="0"/>
          </a:p>
          <a:p>
            <a:pPr>
              <a:buNone/>
            </a:pP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Подготовка обучающихся к олимпиаде</a:t>
            </a:r>
            <a:endParaRPr lang="ru-RU" dirty="0"/>
          </a:p>
        </p:txBody>
      </p:sp>
      <p:sp>
        <p:nvSpPr>
          <p:cNvPr id="3" name="Содержимое 2"/>
          <p:cNvSpPr>
            <a:spLocks noGrp="1"/>
          </p:cNvSpPr>
          <p:nvPr>
            <p:ph idx="1"/>
          </p:nvPr>
        </p:nvSpPr>
        <p:spPr/>
        <p:txBody>
          <a:bodyPr>
            <a:normAutofit/>
          </a:bodyPr>
          <a:lstStyle/>
          <a:p>
            <a:pPr>
              <a:buNone/>
            </a:pPr>
            <a:endParaRPr lang="ru-RU" dirty="0" smtClean="0"/>
          </a:p>
          <a:p>
            <a:pPr>
              <a:buNone/>
            </a:pPr>
            <a:endParaRPr lang="ru-RU" dirty="0"/>
          </a:p>
        </p:txBody>
      </p:sp>
      <p:sp>
        <p:nvSpPr>
          <p:cNvPr id="4" name="Стрелка вниз 3"/>
          <p:cNvSpPr/>
          <p:nvPr/>
        </p:nvSpPr>
        <p:spPr>
          <a:xfrm>
            <a:off x="357158" y="1571612"/>
            <a:ext cx="1285884"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a:off x="2071670" y="2285992"/>
            <a:ext cx="1285884"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3857620" y="1785926"/>
            <a:ext cx="1285884"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5715008" y="2357430"/>
            <a:ext cx="1285884"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357158" y="2571744"/>
            <a:ext cx="1357322" cy="1200329"/>
          </a:xfrm>
          <a:prstGeom prst="rect">
            <a:avLst/>
          </a:prstGeom>
          <a:solidFill>
            <a:srgbClr val="CC66FF">
              <a:alpha val="19000"/>
            </a:srgbClr>
          </a:solidFill>
        </p:spPr>
        <p:txBody>
          <a:bodyPr wrap="square" rtlCol="0">
            <a:spAutoFit/>
          </a:bodyPr>
          <a:lstStyle/>
          <a:p>
            <a:r>
              <a:rPr lang="ru-RU" dirty="0" smtClean="0"/>
              <a:t>Программа по работе с одаренными детьми.</a:t>
            </a:r>
            <a:endParaRPr lang="ru-RU" dirty="0"/>
          </a:p>
        </p:txBody>
      </p:sp>
      <p:sp>
        <p:nvSpPr>
          <p:cNvPr id="9" name="TextBox 8"/>
          <p:cNvSpPr txBox="1"/>
          <p:nvPr/>
        </p:nvSpPr>
        <p:spPr>
          <a:xfrm>
            <a:off x="1785918" y="3357562"/>
            <a:ext cx="1928826" cy="646331"/>
          </a:xfrm>
          <a:prstGeom prst="rect">
            <a:avLst/>
          </a:prstGeom>
          <a:solidFill>
            <a:srgbClr val="92D050">
              <a:alpha val="50000"/>
            </a:srgbClr>
          </a:solidFill>
        </p:spPr>
        <p:txBody>
          <a:bodyPr wrap="square" rtlCol="0">
            <a:spAutoFit/>
          </a:bodyPr>
          <a:lstStyle/>
          <a:p>
            <a:r>
              <a:rPr lang="ru-RU" dirty="0" smtClean="0"/>
              <a:t>Индивидуальный маршрут.</a:t>
            </a:r>
            <a:endParaRPr lang="ru-RU" dirty="0"/>
          </a:p>
        </p:txBody>
      </p:sp>
      <p:sp>
        <p:nvSpPr>
          <p:cNvPr id="10" name="TextBox 9"/>
          <p:cNvSpPr txBox="1"/>
          <p:nvPr/>
        </p:nvSpPr>
        <p:spPr>
          <a:xfrm>
            <a:off x="3857620" y="2928934"/>
            <a:ext cx="1571636" cy="369332"/>
          </a:xfrm>
          <a:prstGeom prst="rect">
            <a:avLst/>
          </a:prstGeom>
          <a:solidFill>
            <a:schemeClr val="accent6">
              <a:lumMod val="20000"/>
              <a:lumOff val="80000"/>
              <a:alpha val="61000"/>
            </a:schemeClr>
          </a:solidFill>
        </p:spPr>
        <p:txBody>
          <a:bodyPr wrap="square" rtlCol="0">
            <a:spAutoFit/>
          </a:bodyPr>
          <a:lstStyle/>
          <a:p>
            <a:r>
              <a:rPr lang="ru-RU" dirty="0" smtClean="0"/>
              <a:t>База заданий</a:t>
            </a:r>
            <a:endParaRPr lang="ru-RU" dirty="0"/>
          </a:p>
        </p:txBody>
      </p:sp>
      <p:sp>
        <p:nvSpPr>
          <p:cNvPr id="11" name="TextBox 10"/>
          <p:cNvSpPr txBox="1"/>
          <p:nvPr/>
        </p:nvSpPr>
        <p:spPr>
          <a:xfrm>
            <a:off x="5429256" y="3571876"/>
            <a:ext cx="2000264" cy="646331"/>
          </a:xfrm>
          <a:prstGeom prst="rect">
            <a:avLst/>
          </a:prstGeom>
          <a:solidFill>
            <a:schemeClr val="accent2">
              <a:lumMod val="20000"/>
              <a:lumOff val="80000"/>
              <a:alpha val="63000"/>
            </a:schemeClr>
          </a:solidFill>
        </p:spPr>
        <p:txBody>
          <a:bodyPr wrap="square" rtlCol="0">
            <a:spAutoFit/>
          </a:bodyPr>
          <a:lstStyle/>
          <a:p>
            <a:r>
              <a:rPr lang="ru-RU" dirty="0" smtClean="0"/>
              <a:t>Информационные ресурсы</a:t>
            </a:r>
            <a:endParaRPr lang="ru-RU" dirty="0"/>
          </a:p>
        </p:txBody>
      </p:sp>
      <p:sp>
        <p:nvSpPr>
          <p:cNvPr id="12" name="Стрелка вниз 11"/>
          <p:cNvSpPr/>
          <p:nvPr/>
        </p:nvSpPr>
        <p:spPr>
          <a:xfrm>
            <a:off x="7358082" y="1571612"/>
            <a:ext cx="1285884"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TextBox 13"/>
          <p:cNvSpPr txBox="1"/>
          <p:nvPr/>
        </p:nvSpPr>
        <p:spPr>
          <a:xfrm>
            <a:off x="7072330" y="2786058"/>
            <a:ext cx="1928826" cy="646331"/>
          </a:xfrm>
          <a:prstGeom prst="rect">
            <a:avLst/>
          </a:prstGeom>
          <a:solidFill>
            <a:schemeClr val="accent1">
              <a:lumMod val="20000"/>
              <a:lumOff val="80000"/>
            </a:schemeClr>
          </a:solidFill>
        </p:spPr>
        <p:txBody>
          <a:bodyPr wrap="square" rtlCol="0">
            <a:spAutoFit/>
          </a:bodyPr>
          <a:lstStyle/>
          <a:p>
            <a:r>
              <a:rPr lang="ru-RU" dirty="0" smtClean="0"/>
              <a:t>Психологическая поддержка</a:t>
            </a:r>
            <a:endParaRPr lang="ru-RU" dirty="0"/>
          </a:p>
        </p:txBody>
      </p:sp>
      <p:pic>
        <p:nvPicPr>
          <p:cNvPr id="15" name="Picture 2" descr="Картинки по запросу картинки школа дети"/>
          <p:cNvPicPr>
            <a:picLocks noChangeAspect="1" noChangeArrowheads="1"/>
          </p:cNvPicPr>
          <p:nvPr/>
        </p:nvPicPr>
        <p:blipFill>
          <a:blip r:embed="rId2" cstate="print"/>
          <a:srcRect/>
          <a:stretch>
            <a:fillRect/>
          </a:stretch>
        </p:blipFill>
        <p:spPr bwMode="auto">
          <a:xfrm>
            <a:off x="3214678" y="4929198"/>
            <a:ext cx="2381980" cy="167932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p:spPr>
        <p:txBody>
          <a:bodyPr>
            <a:normAutofit/>
          </a:bodyPr>
          <a:lstStyle/>
          <a:p>
            <a:r>
              <a:rPr lang="ru-RU" sz="3200" b="1" dirty="0" smtClean="0"/>
              <a:t>Особенности заданий олимпиады </a:t>
            </a:r>
            <a:endParaRPr lang="ru-RU" sz="3200" b="1" dirty="0"/>
          </a:p>
        </p:txBody>
      </p:sp>
      <p:sp>
        <p:nvSpPr>
          <p:cNvPr id="3" name="Содержимое 2"/>
          <p:cNvSpPr>
            <a:spLocks noGrp="1"/>
          </p:cNvSpPr>
          <p:nvPr>
            <p:ph idx="1"/>
          </p:nvPr>
        </p:nvSpPr>
        <p:spPr>
          <a:xfrm>
            <a:off x="457200" y="1071546"/>
            <a:ext cx="8229600" cy="5054617"/>
          </a:xfrm>
        </p:spPr>
        <p:txBody>
          <a:bodyPr>
            <a:normAutofit/>
          </a:bodyPr>
          <a:lstStyle/>
          <a:p>
            <a:pPr>
              <a:buNone/>
            </a:pPr>
            <a:r>
              <a:rPr lang="ru-RU" dirty="0" smtClean="0"/>
              <a:t>- </a:t>
            </a:r>
            <a:r>
              <a:rPr lang="ru-RU" sz="1800" dirty="0" smtClean="0"/>
              <a:t>нет кодификатора, ограничивающего выбор темы или формата;</a:t>
            </a:r>
          </a:p>
          <a:p>
            <a:pPr>
              <a:buNone/>
            </a:pPr>
            <a:r>
              <a:rPr lang="ru-RU" sz="1800" dirty="0" smtClean="0"/>
              <a:t>-   использование «</a:t>
            </a:r>
            <a:r>
              <a:rPr lang="ru-RU" sz="1800" dirty="0" err="1" smtClean="0"/>
              <a:t>креативных</a:t>
            </a:r>
            <a:r>
              <a:rPr lang="ru-RU" sz="1800" dirty="0" smtClean="0"/>
              <a:t>» заданий: анаграммы, кроссворды;</a:t>
            </a:r>
          </a:p>
          <a:p>
            <a:pPr>
              <a:buNone/>
            </a:pPr>
            <a:r>
              <a:rPr lang="ru-RU" sz="1800" dirty="0" smtClean="0"/>
              <a:t>-   наличие задания на </a:t>
            </a:r>
            <a:r>
              <a:rPr lang="ru-RU" sz="1800" dirty="0" err="1" smtClean="0"/>
              <a:t>социокультурную</a:t>
            </a:r>
            <a:r>
              <a:rPr lang="ru-RU" sz="1800" dirty="0" smtClean="0"/>
              <a:t> компетенцию;</a:t>
            </a:r>
          </a:p>
          <a:p>
            <a:pPr>
              <a:buNone/>
            </a:pPr>
            <a:r>
              <a:rPr lang="ru-RU" sz="1800" dirty="0" smtClean="0"/>
              <a:t>-   использование «модифицированных» заданий;</a:t>
            </a:r>
          </a:p>
          <a:p>
            <a:pPr>
              <a:buNone/>
            </a:pPr>
            <a:r>
              <a:rPr lang="ru-RU" sz="1800" dirty="0" smtClean="0"/>
              <a:t>-   использование интегрированных заданий.</a:t>
            </a:r>
            <a:endParaRPr lang="ru-RU" sz="1800" dirty="0"/>
          </a:p>
        </p:txBody>
      </p:sp>
      <p:sp>
        <p:nvSpPr>
          <p:cNvPr id="4" name="TextBox 3"/>
          <p:cNvSpPr txBox="1"/>
          <p:nvPr/>
        </p:nvSpPr>
        <p:spPr>
          <a:xfrm>
            <a:off x="500034" y="3143248"/>
            <a:ext cx="8501122" cy="461665"/>
          </a:xfrm>
          <a:prstGeom prst="rect">
            <a:avLst/>
          </a:prstGeom>
          <a:noFill/>
        </p:spPr>
        <p:txBody>
          <a:bodyPr wrap="square" rtlCol="0">
            <a:spAutoFit/>
          </a:bodyPr>
          <a:lstStyle/>
          <a:p>
            <a:r>
              <a:rPr lang="ru-RU" sz="2400" b="1" dirty="0" smtClean="0"/>
              <a:t>Уровни владения языком по видам речевой деятельности</a:t>
            </a:r>
            <a:endParaRPr lang="ru-RU" sz="2400" dirty="0"/>
          </a:p>
        </p:txBody>
      </p:sp>
      <p:pic>
        <p:nvPicPr>
          <p:cNvPr id="5" name="Picture 2"/>
          <p:cNvPicPr>
            <a:picLocks noChangeAspect="1" noChangeArrowheads="1"/>
          </p:cNvPicPr>
          <p:nvPr/>
        </p:nvPicPr>
        <p:blipFill>
          <a:blip r:embed="rId2"/>
          <a:srcRect/>
          <a:stretch>
            <a:fillRect/>
          </a:stretch>
        </p:blipFill>
        <p:spPr bwMode="auto">
          <a:xfrm>
            <a:off x="1643042" y="3857628"/>
            <a:ext cx="5500726" cy="214314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TotalTime>
  <Words>1002</Words>
  <Application>Microsoft Office PowerPoint</Application>
  <PresentationFormat>Экран (4:3)</PresentationFormat>
  <Paragraphs>143</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Cистема работы по подготовке обучающихся к результативному  участию в олимпиадах по английскому языку ( из опыта работы).</vt:lpstr>
      <vt:lpstr>Слайд 2</vt:lpstr>
      <vt:lpstr>Основная цель олимпиады: </vt:lpstr>
      <vt:lpstr>Перечневые олимпиады I уровня  </vt:lpstr>
      <vt:lpstr>С чего начать?</vt:lpstr>
      <vt:lpstr>Всероссийская школьная олимпиада</vt:lpstr>
      <vt:lpstr>Принципы подготовки учащихся к олимпиаде </vt:lpstr>
      <vt:lpstr>Подготовка обучающихся к олимпиаде</vt:lpstr>
      <vt:lpstr>Особенности заданий олимпиады </vt:lpstr>
      <vt:lpstr>Конкурсные задания ВсОШ</vt:lpstr>
      <vt:lpstr>ВсОШ</vt:lpstr>
      <vt:lpstr>ВсОШ</vt:lpstr>
      <vt:lpstr>Use of English</vt:lpstr>
      <vt:lpstr>Use of English (linguistic and cultural studies)</vt:lpstr>
      <vt:lpstr>Литература</vt:lpstr>
      <vt:lpstr>Информационные ресурсы</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Сопровождение олимпиадной деятельности учащихся</dc:title>
  <dc:creator>Татьяна</dc:creator>
  <cp:lastModifiedBy>Admin</cp:lastModifiedBy>
  <cp:revision>72</cp:revision>
  <dcterms:created xsi:type="dcterms:W3CDTF">2019-10-29T09:54:16Z</dcterms:created>
  <dcterms:modified xsi:type="dcterms:W3CDTF">2023-10-18T23:21:31Z</dcterms:modified>
</cp:coreProperties>
</file>